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7"/>
  </p:notesMasterIdLst>
  <p:sldIdLst>
    <p:sldId id="323" r:id="rId2"/>
    <p:sldId id="340" r:id="rId3"/>
    <p:sldId id="324" r:id="rId4"/>
    <p:sldId id="325" r:id="rId5"/>
    <p:sldId id="326" r:id="rId6"/>
    <p:sldId id="327" r:id="rId7"/>
    <p:sldId id="319" r:id="rId8"/>
    <p:sldId id="320" r:id="rId9"/>
    <p:sldId id="321" r:id="rId10"/>
    <p:sldId id="322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80" r:id="rId20"/>
    <p:sldId id="336" r:id="rId21"/>
    <p:sldId id="337" r:id="rId22"/>
    <p:sldId id="338" r:id="rId23"/>
    <p:sldId id="339" r:id="rId24"/>
    <p:sldId id="291" r:id="rId25"/>
    <p:sldId id="353" r:id="rId26"/>
    <p:sldId id="354" r:id="rId27"/>
    <p:sldId id="355" r:id="rId28"/>
    <p:sldId id="356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290" r:id="rId53"/>
    <p:sldId id="261" r:id="rId54"/>
    <p:sldId id="262" r:id="rId55"/>
    <p:sldId id="288" r:id="rId56"/>
    <p:sldId id="275" r:id="rId57"/>
    <p:sldId id="271" r:id="rId58"/>
    <p:sldId id="289" r:id="rId59"/>
    <p:sldId id="257" r:id="rId60"/>
    <p:sldId id="276" r:id="rId61"/>
    <p:sldId id="285" r:id="rId62"/>
    <p:sldId id="260" r:id="rId63"/>
    <p:sldId id="272" r:id="rId64"/>
    <p:sldId id="280" r:id="rId65"/>
    <p:sldId id="281" r:id="rId66"/>
    <p:sldId id="302" r:id="rId67"/>
    <p:sldId id="295" r:id="rId68"/>
    <p:sldId id="311" r:id="rId69"/>
    <p:sldId id="303" r:id="rId70"/>
    <p:sldId id="318" r:id="rId71"/>
    <p:sldId id="305" r:id="rId72"/>
    <p:sldId id="306" r:id="rId73"/>
    <p:sldId id="304" r:id="rId74"/>
    <p:sldId id="313" r:id="rId75"/>
    <p:sldId id="314" r:id="rId76"/>
    <p:sldId id="315" r:id="rId77"/>
    <p:sldId id="316" r:id="rId78"/>
    <p:sldId id="317" r:id="rId79"/>
    <p:sldId id="352" r:id="rId80"/>
    <p:sldId id="292" r:id="rId81"/>
    <p:sldId id="293" r:id="rId82"/>
    <p:sldId id="278" r:id="rId83"/>
    <p:sldId id="286" r:id="rId84"/>
    <p:sldId id="282" r:id="rId85"/>
    <p:sldId id="283" r:id="rId86"/>
    <p:sldId id="343" r:id="rId87"/>
    <p:sldId id="344" r:id="rId88"/>
    <p:sldId id="345" r:id="rId89"/>
    <p:sldId id="346" r:id="rId90"/>
    <p:sldId id="294" r:id="rId91"/>
    <p:sldId id="347" r:id="rId92"/>
    <p:sldId id="348" r:id="rId93"/>
    <p:sldId id="349" r:id="rId94"/>
    <p:sldId id="350" r:id="rId95"/>
    <p:sldId id="351" r:id="rId9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CC"/>
    <a:srgbClr val="008000"/>
    <a:srgbClr val="FF0066"/>
    <a:srgbClr val="006600"/>
    <a:srgbClr val="660066"/>
    <a:srgbClr val="000066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image" Target="../media/image5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Dat%20death\result%20&#3629;&#3618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Dat%20death\result%20&#3629;&#3618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Dat%20death\result%20&#3629;&#3618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Dat%20death\result%20&#3629;&#3618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Dat%20death\result%20&#3629;&#3618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BRFSS_2548-50-53_NW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result%20Round%20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result%20Round%20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result%20Round%20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result%20Round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result%20Round%20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Dat%20death\result%20&#3629;&#3618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Dat%20death\result%20&#3629;&#3618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Dat%20death\result%20&#3629;&#3618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Dat%20death\result%20&#3629;&#3618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Dat%20death\result%20&#3629;&#361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%20Fiscal%20Y%20start%202557\Dis%20program%20Guideline\NCD\P%20eva%20NCD\NCD%20mortality%20Network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%20Fiscal%20Y%20start%202557\Dis%20program%20Guideline\NCD\P%20eva%20NCD\NCD%20mortality%20Network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NCD%20mortality%20&#3619;&#3634;&#3618;&#3592;%20&#3648;&#3586;&#3605;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_&#3605;&#3619;&#3623;&#3592;&#3619;&#3634;&#3594;&#3585;&#3634;&#3619;%20&#3585;&#3626;&#3608;\A%20&#3648;&#3586;&#3605;&#3626;&#3640;&#3586;&#3616;&#3634;&#3614;2557\A%20Regulator57\round%201\&#3629;&#3618;&#3640;&#3608;&#3618;&#3634;\Dat%20death\result%20&#3629;&#361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>
                <a:latin typeface="Tahoma" pitchFamily="34" charset="0"/>
                <a:cs typeface="Tahoma" pitchFamily="34" charset="0"/>
              </a:defRPr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เป้าหมายไม่เกิน</a:t>
            </a:r>
            <a:r>
              <a:rPr lang="th-TH" baseline="0" dirty="0" smtClean="0">
                <a:latin typeface="Tahoma" pitchFamily="34" charset="0"/>
                <a:cs typeface="Tahoma" pitchFamily="34" charset="0"/>
              </a:rPr>
              <a:t> ร้อยละ 15</a:t>
            </a:r>
            <a:endParaRPr lang="th-TH" dirty="0"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30802700944433231"/>
          <c:y val="7.042253521126766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เทอม 1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2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1.4245014245014274E-3"/>
                  <c:y val="4.6948356807512146E-3"/>
                </c:manualLayout>
              </c:layout>
              <c:showVal val="1"/>
            </c:dLbl>
            <c:dLbl>
              <c:idx val="1"/>
              <c:layout>
                <c:manualLayout>
                  <c:x val="-5.6980056980056983E-3"/>
                  <c:y val="1.1737089201877965E-2"/>
                </c:manualLayout>
              </c:layout>
              <c:showVal val="1"/>
            </c:dLbl>
            <c:dLbl>
              <c:idx val="2"/>
              <c:layout>
                <c:manualLayout>
                  <c:x val="-1.4245014245014274E-3"/>
                  <c:y val="1.4084507042253523E-2"/>
                </c:manualLayout>
              </c:layout>
              <c:showVal val="1"/>
            </c:dLbl>
            <c:dLbl>
              <c:idx val="3"/>
              <c:layout>
                <c:manualLayout>
                  <c:x val="-7.1225071225071305E-3"/>
                  <c:y val="7.042253521126772E-3"/>
                </c:manualLayout>
              </c:layout>
              <c:showVal val="1"/>
            </c:dLbl>
            <c:dLbl>
              <c:idx val="4"/>
              <c:layout>
                <c:manualLayout>
                  <c:x val="-1.4245014245014274E-3"/>
                  <c:y val="7.042253521126772E-3"/>
                </c:manualLayout>
              </c:layout>
              <c:showVal val="1"/>
            </c:dLbl>
            <c:dLbl>
              <c:idx val="5"/>
              <c:layout>
                <c:manualLayout>
                  <c:x val="-5.6980056980056983E-3"/>
                  <c:y val="7.042253521126772E-3"/>
                </c:manualLayout>
              </c:layout>
              <c:showVal val="1"/>
            </c:dLbl>
            <c:dLbl>
              <c:idx val="6"/>
              <c:layout>
                <c:manualLayout>
                  <c:x val="-7.1225071225071305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4.2735042735042774E-3"/>
                  <c:y val="1.4084507042253523E-2"/>
                </c:manualLayout>
              </c:layout>
              <c:showVal val="1"/>
            </c:dLbl>
            <c:dLbl>
              <c:idx val="8"/>
              <c:layout>
                <c:manualLayout>
                  <c:x val="-5.6980056980056983E-3"/>
                  <c:y val="1.6431924882629109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4.6948356807511738E-3"/>
                </c:manualLayout>
              </c:layout>
              <c:showVal val="1"/>
            </c:dLbl>
            <c:dLbl>
              <c:idx val="10"/>
              <c:layout>
                <c:manualLayout>
                  <c:x val="-5.6980056980056983E-3"/>
                  <c:y val="9.3896713615023528E-3"/>
                </c:manualLayout>
              </c:layout>
              <c:showVal val="1"/>
            </c:dLbl>
            <c:dLbl>
              <c:idx val="11"/>
              <c:layout>
                <c:manualLayout>
                  <c:x val="-7.1225071225071305E-3"/>
                  <c:y val="9.3896713615023528E-3"/>
                </c:manualLayout>
              </c:layout>
              <c:showVal val="1"/>
            </c:dLbl>
            <c:dLbl>
              <c:idx val="12"/>
              <c:layout>
                <c:manualLayout>
                  <c:x val="-2.8490028490028491E-3"/>
                  <c:y val="9.3896713615023528E-3"/>
                </c:manualLayout>
              </c:layout>
              <c:showVal val="1"/>
            </c:dLbl>
            <c:dLbl>
              <c:idx val="13"/>
              <c:layout>
                <c:manualLayout>
                  <c:x val="-4.2735042735042774E-3"/>
                  <c:y val="2.3474178403755925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 b="1">
                    <a:latin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Sheet1!$A$2:$A$21</c:f>
              <c:strCache>
                <c:ptCount val="20"/>
                <c:pt idx="0">
                  <c:v>ประเทศ</c:v>
                </c:pt>
                <c:pt idx="1">
                  <c:v>เขตสุขภาพที่ 4</c:v>
                </c:pt>
                <c:pt idx="2">
                  <c:v>ภาพรวมจังหวัด (1)</c:v>
                </c:pt>
                <c:pt idx="3">
                  <c:v>ภาพรวมจังหวัด (2)</c:v>
                </c:pt>
                <c:pt idx="4">
                  <c:v>อ.พระนครศรีอยุธยา</c:v>
                </c:pt>
                <c:pt idx="5">
                  <c:v>อ.ท่าเรือ</c:v>
                </c:pt>
                <c:pt idx="6">
                  <c:v>อ.นครหลวง</c:v>
                </c:pt>
                <c:pt idx="7">
                  <c:v>อ.บางไทร</c:v>
                </c:pt>
                <c:pt idx="8">
                  <c:v>อ.บางบาล</c:v>
                </c:pt>
                <c:pt idx="9">
                  <c:v>อ.บางปะอิน</c:v>
                </c:pt>
                <c:pt idx="10">
                  <c:v>อ.บางปะหัน</c:v>
                </c:pt>
                <c:pt idx="11">
                  <c:v>อ.ผักไห่</c:v>
                </c:pt>
                <c:pt idx="12">
                  <c:v>อ.ภาชี</c:v>
                </c:pt>
                <c:pt idx="13">
                  <c:v>อ.ลาดบัวหลวง</c:v>
                </c:pt>
                <c:pt idx="14">
                  <c:v>อ.วังน้อย</c:v>
                </c:pt>
                <c:pt idx="15">
                  <c:v>อ.เสนา</c:v>
                </c:pt>
                <c:pt idx="16">
                  <c:v>อ.บางซ้าย</c:v>
                </c:pt>
                <c:pt idx="17">
                  <c:v>อ.อุทัย</c:v>
                </c:pt>
                <c:pt idx="18">
                  <c:v>อ.มหาราช</c:v>
                </c:pt>
                <c:pt idx="19">
                  <c:v>อ.บ้านแพรก</c:v>
                </c:pt>
              </c:strCache>
            </c:strRef>
          </c:cat>
          <c:val>
            <c:numRef>
              <c:f>Sheet1!$B$2:$B$21</c:f>
              <c:numCache>
                <c:formatCode>0.0</c:formatCode>
                <c:ptCount val="20"/>
                <c:pt idx="0">
                  <c:v>8.9</c:v>
                </c:pt>
                <c:pt idx="1">
                  <c:v>13</c:v>
                </c:pt>
                <c:pt idx="2">
                  <c:v>12.7</c:v>
                </c:pt>
                <c:pt idx="3">
                  <c:v>5.6</c:v>
                </c:pt>
                <c:pt idx="4">
                  <c:v>5.2</c:v>
                </c:pt>
                <c:pt idx="5">
                  <c:v>3.7</c:v>
                </c:pt>
                <c:pt idx="6">
                  <c:v>8</c:v>
                </c:pt>
                <c:pt idx="7">
                  <c:v>5.7</c:v>
                </c:pt>
                <c:pt idx="8">
                  <c:v>5.4</c:v>
                </c:pt>
                <c:pt idx="9">
                  <c:v>6.1</c:v>
                </c:pt>
                <c:pt idx="10">
                  <c:v>5.5</c:v>
                </c:pt>
                <c:pt idx="11">
                  <c:v>5.6</c:v>
                </c:pt>
                <c:pt idx="12">
                  <c:v>5.2</c:v>
                </c:pt>
                <c:pt idx="13">
                  <c:v>1.7000000000000002</c:v>
                </c:pt>
                <c:pt idx="14">
                  <c:v>4</c:v>
                </c:pt>
                <c:pt idx="15">
                  <c:v>7.4</c:v>
                </c:pt>
                <c:pt idx="16">
                  <c:v>6.9</c:v>
                </c:pt>
                <c:pt idx="17">
                  <c:v>7.4</c:v>
                </c:pt>
                <c:pt idx="18">
                  <c:v>5.4</c:v>
                </c:pt>
                <c:pt idx="19">
                  <c:v>6.2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เทอม 2</c:v>
                </c:pt>
              </c:strCache>
            </c:strRef>
          </c:tx>
          <c:spPr>
            <a:solidFill>
              <a:srgbClr val="BEE13F"/>
            </a:solidFill>
          </c:spPr>
          <c:dLbls>
            <c:dLbl>
              <c:idx val="2"/>
              <c:layout>
                <c:manualLayout>
                  <c:x val="8.5470085470085513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1.4084507042253523E-2"/>
                </c:manualLayout>
              </c:layout>
              <c:showVal val="1"/>
            </c:dLbl>
            <c:dLbl>
              <c:idx val="5"/>
              <c:layout>
                <c:manualLayout>
                  <c:x val="-1.4245014245014274E-3"/>
                  <c:y val="9.3896713615023528E-3"/>
                </c:manualLayout>
              </c:layout>
              <c:showVal val="1"/>
            </c:dLbl>
            <c:dLbl>
              <c:idx val="6"/>
              <c:layout>
                <c:manualLayout>
                  <c:x val="2.8490028490028491E-3"/>
                  <c:y val="1.8779342723004692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9.3896713615023528E-3"/>
                </c:manualLayout>
              </c:layout>
              <c:showVal val="1"/>
            </c:dLbl>
            <c:dLbl>
              <c:idx val="8"/>
              <c:layout>
                <c:manualLayout>
                  <c:x val="-1.4245014245014274E-3"/>
                  <c:y val="1.4084507042253523E-2"/>
                </c:manualLayout>
              </c:layout>
              <c:showVal val="1"/>
            </c:dLbl>
            <c:dLbl>
              <c:idx val="9"/>
              <c:layout>
                <c:manualLayout>
                  <c:x val="2.8490028490028491E-3"/>
                  <c:y val="1.4084507042253523E-2"/>
                </c:manualLayout>
              </c:layout>
              <c:showVal val="1"/>
            </c:dLbl>
            <c:dLbl>
              <c:idx val="10"/>
              <c:layout>
                <c:manualLayout>
                  <c:x val="7.1225071225071305E-3"/>
                  <c:y val="1.4084507042253523E-2"/>
                </c:manualLayout>
              </c:layout>
              <c:showVal val="1"/>
            </c:dLbl>
            <c:dLbl>
              <c:idx val="11"/>
              <c:layout>
                <c:manualLayout>
                  <c:x val="5.6980056980056983E-3"/>
                  <c:y val="9.3896713615023528E-3"/>
                </c:manualLayout>
              </c:layout>
              <c:showVal val="1"/>
            </c:dLbl>
            <c:dLbl>
              <c:idx val="12"/>
              <c:layout>
                <c:manualLayout>
                  <c:x val="9.9715099715100043E-3"/>
                  <c:y val="0"/>
                </c:manualLayout>
              </c:layout>
              <c:showVal val="1"/>
            </c:dLbl>
            <c:dLbl>
              <c:idx val="13"/>
              <c:layout>
                <c:manualLayout>
                  <c:x val="-1.4245014245014274E-3"/>
                  <c:y val="4.6948356807511738E-3"/>
                </c:manualLayout>
              </c:layout>
              <c:showVal val="1"/>
            </c:dLbl>
            <c:dLbl>
              <c:idx val="14"/>
              <c:layout>
                <c:manualLayout>
                  <c:x val="9.9715099715100043E-3"/>
                  <c:y val="7.042253521126772E-3"/>
                </c:manualLayout>
              </c:layout>
              <c:showVal val="1"/>
            </c:dLbl>
            <c:dLbl>
              <c:idx val="15"/>
              <c:layout>
                <c:manualLayout>
                  <c:x val="4.2735042735042774E-3"/>
                  <c:y val="4.6948356807511738E-3"/>
                </c:manualLayout>
              </c:layout>
              <c:showVal val="1"/>
            </c:dLbl>
            <c:dLbl>
              <c:idx val="16"/>
              <c:layout>
                <c:manualLayout>
                  <c:x val="7.1225071225071305E-3"/>
                  <c:y val="7.042253521126772E-3"/>
                </c:manualLayout>
              </c:layout>
              <c:showVal val="1"/>
            </c:dLbl>
            <c:dLbl>
              <c:idx val="17"/>
              <c:layout>
                <c:manualLayout>
                  <c:x val="2.8490028490029593E-3"/>
                  <c:y val="7.042253521126772E-3"/>
                </c:manualLayout>
              </c:layout>
              <c:showVal val="1"/>
            </c:dLbl>
            <c:dLbl>
              <c:idx val="18"/>
              <c:layout>
                <c:manualLayout>
                  <c:x val="5.6980056980056983E-3"/>
                  <c:y val="7.042253521126772E-3"/>
                </c:manualLayout>
              </c:layout>
              <c:showVal val="1"/>
            </c:dLbl>
            <c:dLbl>
              <c:idx val="19"/>
              <c:layout>
                <c:manualLayout>
                  <c:x val="4.2735042735042774E-3"/>
                  <c:y val="2.112676056338027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rgbClr val="7030A0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Sheet1!$A$2:$A$21</c:f>
              <c:strCache>
                <c:ptCount val="20"/>
                <c:pt idx="0">
                  <c:v>ประเทศ</c:v>
                </c:pt>
                <c:pt idx="1">
                  <c:v>เขตสุขภาพที่ 4</c:v>
                </c:pt>
                <c:pt idx="2">
                  <c:v>ภาพรวมจังหวัด (1)</c:v>
                </c:pt>
                <c:pt idx="3">
                  <c:v>ภาพรวมจังหวัด (2)</c:v>
                </c:pt>
                <c:pt idx="4">
                  <c:v>อ.พระนครศรีอยุธยา</c:v>
                </c:pt>
                <c:pt idx="5">
                  <c:v>อ.ท่าเรือ</c:v>
                </c:pt>
                <c:pt idx="6">
                  <c:v>อ.นครหลวง</c:v>
                </c:pt>
                <c:pt idx="7">
                  <c:v>อ.บางไทร</c:v>
                </c:pt>
                <c:pt idx="8">
                  <c:v>อ.บางบาล</c:v>
                </c:pt>
                <c:pt idx="9">
                  <c:v>อ.บางปะอิน</c:v>
                </c:pt>
                <c:pt idx="10">
                  <c:v>อ.บางปะหัน</c:v>
                </c:pt>
                <c:pt idx="11">
                  <c:v>อ.ผักไห่</c:v>
                </c:pt>
                <c:pt idx="12">
                  <c:v>อ.ภาชี</c:v>
                </c:pt>
                <c:pt idx="13">
                  <c:v>อ.ลาดบัวหลวง</c:v>
                </c:pt>
                <c:pt idx="14">
                  <c:v>อ.วังน้อย</c:v>
                </c:pt>
                <c:pt idx="15">
                  <c:v>อ.เสนา</c:v>
                </c:pt>
                <c:pt idx="16">
                  <c:v>อ.บางซ้าย</c:v>
                </c:pt>
                <c:pt idx="17">
                  <c:v>อ.อุทัย</c:v>
                </c:pt>
                <c:pt idx="18">
                  <c:v>อ.มหาราช</c:v>
                </c:pt>
                <c:pt idx="19">
                  <c:v>อ.บ้านแพรก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3" formatCode="0.0">
                  <c:v>6</c:v>
                </c:pt>
                <c:pt idx="4" formatCode="0.0">
                  <c:v>6.4</c:v>
                </c:pt>
                <c:pt idx="5" formatCode="0.0">
                  <c:v>7.7</c:v>
                </c:pt>
                <c:pt idx="6" formatCode="0.0">
                  <c:v>7.9</c:v>
                </c:pt>
                <c:pt idx="7" formatCode="0.0">
                  <c:v>7</c:v>
                </c:pt>
                <c:pt idx="8" formatCode="0.0">
                  <c:v>6</c:v>
                </c:pt>
                <c:pt idx="9" formatCode="0.0">
                  <c:v>5</c:v>
                </c:pt>
                <c:pt idx="10" formatCode="0.0">
                  <c:v>5</c:v>
                </c:pt>
                <c:pt idx="11" formatCode="0.0">
                  <c:v>6.3</c:v>
                </c:pt>
                <c:pt idx="12" formatCode="0.0">
                  <c:v>5.3</c:v>
                </c:pt>
                <c:pt idx="13" formatCode="0.0">
                  <c:v>5.0999999999999996</c:v>
                </c:pt>
                <c:pt idx="14" formatCode="0.0">
                  <c:v>4.5</c:v>
                </c:pt>
                <c:pt idx="15" formatCode="0.0">
                  <c:v>4.0999999999999996</c:v>
                </c:pt>
                <c:pt idx="16" formatCode="0.0">
                  <c:v>5.8</c:v>
                </c:pt>
                <c:pt idx="17" formatCode="0.0">
                  <c:v>6.6</c:v>
                </c:pt>
                <c:pt idx="18" formatCode="0.0">
                  <c:v>4.7</c:v>
                </c:pt>
                <c:pt idx="19" formatCode="0.0">
                  <c:v>5.9</c:v>
                </c:pt>
              </c:numCache>
            </c:numRef>
          </c:val>
        </c:ser>
        <c:axId val="194122112"/>
        <c:axId val="194124032"/>
      </c:barChart>
      <c:catAx>
        <c:axId val="194122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ahoma" pitchFamily="34" charset="0"/>
                <a:cs typeface="Tahoma" pitchFamily="34" charset="0"/>
              </a:defRPr>
            </a:pPr>
            <a:endParaRPr lang="th-TH"/>
          </a:p>
        </c:txPr>
        <c:crossAx val="194124032"/>
        <c:crosses val="autoZero"/>
        <c:auto val="1"/>
        <c:lblAlgn val="ctr"/>
        <c:lblOffset val="100"/>
      </c:catAx>
      <c:valAx>
        <c:axId val="194124032"/>
        <c:scaling>
          <c:orientation val="minMax"/>
          <c:max val="16"/>
        </c:scaling>
        <c:axPos val="l"/>
        <c:numFmt formatCode="0" sourceLinked="0"/>
        <c:tickLblPos val="nextTo"/>
        <c:txPr>
          <a:bodyPr/>
          <a:lstStyle/>
          <a:p>
            <a:pPr>
              <a:defRPr b="1">
                <a:latin typeface="Tahoma" pitchFamily="34" charset="0"/>
                <a:cs typeface="Tahoma" pitchFamily="34" charset="0"/>
              </a:defRPr>
            </a:pPr>
            <a:endParaRPr lang="th-TH"/>
          </a:p>
        </c:txPr>
        <c:crossAx val="1941221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h-TH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/>
            </a:pPr>
            <a:r>
              <a:rPr lang="th-TH"/>
              <a:t>อัตราตาย</a:t>
            </a:r>
            <a:r>
              <a:rPr lang="en-US"/>
              <a:t>/</a:t>
            </a:r>
            <a:r>
              <a:rPr lang="th-TH"/>
              <a:t>แสนประชากร โรคหัวใจขาดเลือด จำแนกตามกลุ่มอายุ และเพศ จ.พระนครศรีอยุธยา พ.ศ.</a:t>
            </a:r>
            <a:r>
              <a:rPr lang="en-US"/>
              <a:t>2555-2556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2223656469170819E-2"/>
          <c:y val="0.23421789381590524"/>
          <c:w val="0.81477397835849008"/>
          <c:h val="0.60878896716858033"/>
        </c:manualLayout>
      </c:layout>
      <c:barChart>
        <c:barDir val="col"/>
        <c:grouping val="clustered"/>
        <c:ser>
          <c:idx val="0"/>
          <c:order val="0"/>
          <c:tx>
            <c:strRef>
              <c:f>'age dist I20-25'!$C$84</c:f>
              <c:strCache>
                <c:ptCount val="1"/>
                <c:pt idx="0">
                  <c:v>พ.ศ. 2555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6">
                  <a:lumMod val="40000"/>
                  <a:lumOff val="60000"/>
                </a:schemeClr>
              </a:solidFill>
              <a:ln w="31750" cmpd="thickThin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  <a:ln w="38100" cmpd="tri">
                <a:solidFill>
                  <a:srgbClr val="FF0000"/>
                </a:solidFill>
              </a:ln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6600CC"/>
                </a:solidFill>
                <a:prstDash val="sysDash"/>
              </a:ln>
            </c:spPr>
          </c:dPt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  <a:ln w="31750" cmpd="thickThin"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  <a:ln w="38100" cmpd="tri">
                <a:solidFill>
                  <a:srgbClr val="FF0000"/>
                </a:solidFill>
              </a:ln>
            </c:spPr>
          </c:dPt>
          <c:dPt>
            <c:idx val="5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6600CC"/>
                </a:solidFill>
                <a:prstDash val="sysDash"/>
              </a:ln>
            </c:spPr>
          </c:dPt>
          <c:dPt>
            <c:idx val="6"/>
            <c:spPr>
              <a:solidFill>
                <a:schemeClr val="accent6">
                  <a:lumMod val="40000"/>
                  <a:lumOff val="60000"/>
                </a:schemeClr>
              </a:solidFill>
              <a:ln w="31750" cmpd="thickThin"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chemeClr val="accent6">
                  <a:lumMod val="40000"/>
                  <a:lumOff val="60000"/>
                </a:schemeClr>
              </a:solidFill>
              <a:ln w="38100" cmpd="tri">
                <a:solidFill>
                  <a:srgbClr val="FF0000"/>
                </a:solidFill>
              </a:ln>
            </c:spPr>
          </c:dPt>
          <c:dPt>
            <c:idx val="8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6600CC"/>
                </a:solidFill>
                <a:prstDash val="sysDash"/>
              </a:ln>
            </c:spPr>
          </c:dPt>
          <c:cat>
            <c:multiLvlStrRef>
              <c:f>'age dist I20-25'!$A$86:$B$94</c:f>
              <c:multiLvlStrCache>
                <c:ptCount val="9"/>
                <c:lvl>
                  <c:pt idx="0">
                    <c:v>ชาย</c:v>
                  </c:pt>
                  <c:pt idx="1">
                    <c:v>หญิง</c:v>
                  </c:pt>
                  <c:pt idx="2">
                    <c:v>รวม</c:v>
                  </c:pt>
                  <c:pt idx="3">
                    <c:v>ชาย</c:v>
                  </c:pt>
                  <c:pt idx="4">
                    <c:v>หญิง</c:v>
                  </c:pt>
                  <c:pt idx="5">
                    <c:v>รวม</c:v>
                  </c:pt>
                  <c:pt idx="6">
                    <c:v>ชาย</c:v>
                  </c:pt>
                  <c:pt idx="7">
                    <c:v>หญิง</c:v>
                  </c:pt>
                  <c:pt idx="8">
                    <c:v>รวม</c:v>
                  </c:pt>
                </c:lvl>
                <c:lvl>
                  <c:pt idx="0">
                    <c:v>อายุ 15 - 59 ปี</c:v>
                  </c:pt>
                  <c:pt idx="3">
                    <c:v>60 ปีขึ้นไป</c:v>
                  </c:pt>
                  <c:pt idx="6">
                    <c:v>รวมทุกกลุ่มอายุ</c:v>
                  </c:pt>
                </c:lvl>
              </c:multiLvlStrCache>
            </c:multiLvlStrRef>
          </c:cat>
          <c:val>
            <c:numRef>
              <c:f>'age dist I20-25'!$C$86:$C$94</c:f>
              <c:numCache>
                <c:formatCode>0.0</c:formatCode>
                <c:ptCount val="9"/>
                <c:pt idx="0">
                  <c:v>21.345048530878522</c:v>
                </c:pt>
                <c:pt idx="1">
                  <c:v>6.2149040711277337</c:v>
                </c:pt>
                <c:pt idx="2">
                  <c:v>13.554038256272996</c:v>
                </c:pt>
                <c:pt idx="3">
                  <c:v>200.42590504822749</c:v>
                </c:pt>
                <c:pt idx="4">
                  <c:v>164.77480776272418</c:v>
                </c:pt>
                <c:pt idx="5">
                  <c:v>179.82757708785107</c:v>
                </c:pt>
                <c:pt idx="6">
                  <c:v>39.925542828738017</c:v>
                </c:pt>
                <c:pt idx="7">
                  <c:v>30.679439130765562</c:v>
                </c:pt>
                <c:pt idx="8">
                  <c:v>35.130460018099832</c:v>
                </c:pt>
              </c:numCache>
            </c:numRef>
          </c:val>
        </c:ser>
        <c:ser>
          <c:idx val="1"/>
          <c:order val="1"/>
          <c:tx>
            <c:strRef>
              <c:f>'age dist I20-25'!$D$84</c:f>
              <c:strCache>
                <c:ptCount val="1"/>
                <c:pt idx="0">
                  <c:v>พ.ศ. 2556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Pt>
            <c:idx val="0"/>
            <c:spPr>
              <a:solidFill>
                <a:schemeClr val="accent3">
                  <a:lumMod val="75000"/>
                </a:schemeClr>
              </a:solidFill>
              <a:ln w="31750" cmpd="thickThin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  <a:ln w="38100" cmpd="tri">
                <a:solidFill>
                  <a:srgbClr val="FF0000"/>
                </a:solidFill>
              </a:ln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rgbClr val="6600CC"/>
                </a:solidFill>
                <a:prstDash val="sysDash"/>
              </a:ln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 w="31750" cmpd="thickThin"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  <a:ln w="38100" cmpd="tri">
                <a:solidFill>
                  <a:srgbClr val="FF0000"/>
                </a:solidFill>
              </a:ln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rgbClr val="6600CC"/>
                </a:solidFill>
                <a:prstDash val="sysDash"/>
              </a:ln>
            </c:spPr>
          </c:dPt>
          <c:dPt>
            <c:idx val="6"/>
            <c:spPr>
              <a:solidFill>
                <a:schemeClr val="accent3">
                  <a:lumMod val="75000"/>
                </a:schemeClr>
              </a:solidFill>
              <a:ln w="31750" cmpd="thickThin"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chemeClr val="accent3">
                  <a:lumMod val="75000"/>
                </a:schemeClr>
              </a:solidFill>
              <a:ln w="38100" cmpd="tri">
                <a:solidFill>
                  <a:srgbClr val="FF0000"/>
                </a:solidFill>
              </a:ln>
            </c:spPr>
          </c:dPt>
          <c:dPt>
            <c:idx val="8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rgbClr val="6600CC"/>
                </a:solidFill>
                <a:prstDash val="sysDash"/>
              </a:ln>
            </c:spPr>
          </c:dPt>
          <c:cat>
            <c:multiLvlStrRef>
              <c:f>'age dist I20-25'!$A$86:$B$94</c:f>
              <c:multiLvlStrCache>
                <c:ptCount val="9"/>
                <c:lvl>
                  <c:pt idx="0">
                    <c:v>ชาย</c:v>
                  </c:pt>
                  <c:pt idx="1">
                    <c:v>หญิง</c:v>
                  </c:pt>
                  <c:pt idx="2">
                    <c:v>รวม</c:v>
                  </c:pt>
                  <c:pt idx="3">
                    <c:v>ชาย</c:v>
                  </c:pt>
                  <c:pt idx="4">
                    <c:v>หญิง</c:v>
                  </c:pt>
                  <c:pt idx="5">
                    <c:v>รวม</c:v>
                  </c:pt>
                  <c:pt idx="6">
                    <c:v>ชาย</c:v>
                  </c:pt>
                  <c:pt idx="7">
                    <c:v>หญิง</c:v>
                  </c:pt>
                  <c:pt idx="8">
                    <c:v>รวม</c:v>
                  </c:pt>
                </c:lvl>
                <c:lvl>
                  <c:pt idx="0">
                    <c:v>อายุ 15 - 59 ปี</c:v>
                  </c:pt>
                  <c:pt idx="3">
                    <c:v>60 ปีขึ้นไป</c:v>
                  </c:pt>
                  <c:pt idx="6">
                    <c:v>รวมทุกกลุ่มอายุ</c:v>
                  </c:pt>
                </c:lvl>
              </c:multiLvlStrCache>
            </c:multiLvlStrRef>
          </c:cat>
          <c:val>
            <c:numRef>
              <c:f>'age dist I20-25'!$D$86:$D$94</c:f>
              <c:numCache>
                <c:formatCode>0.0</c:formatCode>
                <c:ptCount val="9"/>
                <c:pt idx="0">
                  <c:v>19.792681364996447</c:v>
                </c:pt>
                <c:pt idx="1">
                  <c:v>9.1395648104820033</c:v>
                </c:pt>
                <c:pt idx="2">
                  <c:v>14.307040381621475</c:v>
                </c:pt>
                <c:pt idx="3">
                  <c:v>248.44461146603192</c:v>
                </c:pt>
                <c:pt idx="4">
                  <c:v>175.45465641401196</c:v>
                </c:pt>
                <c:pt idx="5">
                  <c:v>206.2728090125353</c:v>
                </c:pt>
                <c:pt idx="6">
                  <c:v>44.949286628380378</c:v>
                </c:pt>
                <c:pt idx="7">
                  <c:v>34.360971826457458</c:v>
                </c:pt>
                <c:pt idx="8">
                  <c:v>39.458125382648355</c:v>
                </c:pt>
              </c:numCache>
            </c:numRef>
          </c:val>
        </c:ser>
        <c:gapWidth val="92"/>
        <c:axId val="79231616"/>
        <c:axId val="79274752"/>
      </c:barChart>
      <c:catAx>
        <c:axId val="79231616"/>
        <c:scaling>
          <c:orientation val="minMax"/>
        </c:scaling>
        <c:axPos val="b"/>
        <c:tickLblPos val="nextTo"/>
        <c:crossAx val="79274752"/>
        <c:crosses val="autoZero"/>
        <c:auto val="1"/>
        <c:lblAlgn val="ctr"/>
        <c:lblOffset val="100"/>
      </c:catAx>
      <c:valAx>
        <c:axId val="79274752"/>
        <c:scaling>
          <c:orientation val="minMax"/>
          <c:max val="250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อัตรา</a:t>
                </a:r>
                <a:r>
                  <a:rPr lang="en-US"/>
                  <a:t>/</a:t>
                </a:r>
                <a:r>
                  <a:rPr lang="th-TH"/>
                  <a:t>แสนคน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9.1074681238615673E-3"/>
              <c:y val="0.15894851959294637"/>
            </c:manualLayout>
          </c:layout>
        </c:title>
        <c:numFmt formatCode="0.0" sourceLinked="1"/>
        <c:tickLblPos val="nextTo"/>
        <c:crossAx val="792316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9144997534387198"/>
          <c:y val="0.27055555555555555"/>
          <c:w val="0.30675478065790035"/>
          <c:h val="5.6420085647188825E-2"/>
        </c:manualLayout>
      </c:layout>
      <c:txPr>
        <a:bodyPr/>
        <a:lstStyle/>
        <a:p>
          <a:pPr>
            <a:defRPr b="1"/>
          </a:pPr>
          <a:endParaRPr lang="th-TH"/>
        </a:p>
      </c:txPr>
    </c:legend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1600"/>
            </a:pPr>
            <a:r>
              <a:rPr lang="th-TH" sz="1600" dirty="0"/>
              <a:t>อัตราตาย</a:t>
            </a:r>
            <a:r>
              <a:rPr lang="en-US" sz="1600" dirty="0"/>
              <a:t>/</a:t>
            </a:r>
            <a:r>
              <a:rPr lang="th-TH" sz="1600" dirty="0"/>
              <a:t>แสนประชากรโรคหัวใจขาดเลือด ตามกลุ่มอายุและเพศ </a:t>
            </a:r>
            <a:endParaRPr lang="th-TH" sz="1600" dirty="0" smtClean="0"/>
          </a:p>
          <a:p>
            <a:pPr>
              <a:defRPr sz="1600"/>
            </a:pPr>
            <a:r>
              <a:rPr lang="th-TH" sz="1600" dirty="0" smtClean="0"/>
              <a:t>จ.</a:t>
            </a:r>
            <a:r>
              <a:rPr lang="th-TH" sz="1600" dirty="0"/>
              <a:t>พระนครศรีอยุธยา พ.ศ.</a:t>
            </a:r>
            <a:r>
              <a:rPr lang="en-US" sz="1600" dirty="0"/>
              <a:t>2556</a:t>
            </a:r>
          </a:p>
        </c:rich>
      </c:tx>
      <c:layout>
        <c:manualLayout>
          <c:xMode val="edge"/>
          <c:yMode val="edge"/>
          <c:x val="0.16174354321504639"/>
          <c:y val="0"/>
        </c:manualLayout>
      </c:layout>
    </c:title>
    <c:plotArea>
      <c:layout>
        <c:manualLayout>
          <c:layoutTarget val="inner"/>
          <c:xMode val="edge"/>
          <c:yMode val="edge"/>
          <c:x val="9.2828717037138159E-2"/>
          <c:y val="0.22731438931027867"/>
          <c:w val="0.89722533203813182"/>
          <c:h val="0.56935719263516171"/>
        </c:manualLayout>
      </c:layout>
      <c:barChart>
        <c:barDir val="col"/>
        <c:grouping val="clustered"/>
        <c:ser>
          <c:idx val="0"/>
          <c:order val="0"/>
          <c:tx>
            <c:strRef>
              <c:f>'age dist I20-25'!$P$55</c:f>
              <c:strCache>
                <c:ptCount val="1"/>
                <c:pt idx="0">
                  <c:v>ชาย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cat>
            <c:strRef>
              <c:f>'age dist I20-25'!$A$56:$A$64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I20-25'!$P$56:$P$64</c:f>
              <c:numCache>
                <c:formatCode>0.00</c:formatCode>
                <c:ptCount val="9"/>
                <c:pt idx="0">
                  <c:v>6.9545865498296013</c:v>
                </c:pt>
                <c:pt idx="1">
                  <c:v>5.6151384131618842</c:v>
                </c:pt>
                <c:pt idx="2">
                  <c:v>6.2179387533032795</c:v>
                </c:pt>
                <c:pt idx="3">
                  <c:v>18.805535095829839</c:v>
                </c:pt>
                <c:pt idx="4">
                  <c:v>63.364663639243737</c:v>
                </c:pt>
                <c:pt idx="5">
                  <c:v>147.65883038663361</c:v>
                </c:pt>
                <c:pt idx="6">
                  <c:v>275.3762407941083</c:v>
                </c:pt>
                <c:pt idx="7">
                  <c:v>580.32987171655463</c:v>
                </c:pt>
                <c:pt idx="8">
                  <c:v>44.949286628380378</c:v>
                </c:pt>
              </c:numCache>
            </c:numRef>
          </c:val>
        </c:ser>
        <c:ser>
          <c:idx val="1"/>
          <c:order val="1"/>
          <c:tx>
            <c:strRef>
              <c:f>'age dist I20-25'!$Q$55</c:f>
              <c:strCache>
                <c:ptCount val="1"/>
                <c:pt idx="0">
                  <c:v>หญิง</c:v>
                </c:pt>
              </c:strCache>
            </c:strRef>
          </c:tx>
          <c:spPr>
            <a:solidFill>
              <a:srgbClr val="FF99CC"/>
            </a:solidFill>
            <a:ln>
              <a:solidFill>
                <a:prstClr val="black"/>
              </a:solidFill>
            </a:ln>
          </c:spPr>
          <c:cat>
            <c:strRef>
              <c:f>'age dist I20-25'!$A$56:$A$64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I20-25'!$Q$56:$Q$64</c:f>
              <c:numCache>
                <c:formatCode>0.00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1.4938751120406315</c:v>
                </c:pt>
                <c:pt idx="3">
                  <c:v>11.401371014864521</c:v>
                </c:pt>
                <c:pt idx="4">
                  <c:v>28.701610877910522</c:v>
                </c:pt>
                <c:pt idx="5">
                  <c:v>86.786721631590368</c:v>
                </c:pt>
                <c:pt idx="6">
                  <c:v>215.80793094146227</c:v>
                </c:pt>
                <c:pt idx="7">
                  <c:v>353.2928707310445</c:v>
                </c:pt>
                <c:pt idx="8">
                  <c:v>34.360971826457458</c:v>
                </c:pt>
              </c:numCache>
            </c:numRef>
          </c:val>
        </c:ser>
        <c:ser>
          <c:idx val="2"/>
          <c:order val="2"/>
          <c:tx>
            <c:strRef>
              <c:f>'age dist I20-25'!$R$55</c:f>
              <c:strCache>
                <c:ptCount val="1"/>
                <c:pt idx="0">
                  <c:v>รวม</c:v>
                </c:pt>
              </c:strCache>
            </c:strRef>
          </c:tx>
          <c:spPr>
            <a:solidFill>
              <a:srgbClr val="6600CC"/>
            </a:solidFill>
            <a:ln>
              <a:solidFill>
                <a:schemeClr val="tx1"/>
              </a:solidFill>
            </a:ln>
          </c:spPr>
          <c:cat>
            <c:strRef>
              <c:f>'age dist I20-25'!$A$56:$A$64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I20-25'!$R$56:$R$64</c:f>
              <c:numCache>
                <c:formatCode>0.00</c:formatCode>
                <c:ptCount val="9"/>
                <c:pt idx="0">
                  <c:v>3.5851288853834293</c:v>
                </c:pt>
                <c:pt idx="1">
                  <c:v>2.8015913038605942</c:v>
                </c:pt>
                <c:pt idx="2">
                  <c:v>3.8089433991010853</c:v>
                </c:pt>
                <c:pt idx="3">
                  <c:v>14.927823971099718</c:v>
                </c:pt>
                <c:pt idx="4">
                  <c:v>44.620771939354562</c:v>
                </c:pt>
                <c:pt idx="5">
                  <c:v>113.79702748370646</c:v>
                </c:pt>
                <c:pt idx="6">
                  <c:v>240.37826557836058</c:v>
                </c:pt>
                <c:pt idx="7">
                  <c:v>437.82339227838679</c:v>
                </c:pt>
                <c:pt idx="8">
                  <c:v>39.458125382648355</c:v>
                </c:pt>
              </c:numCache>
            </c:numRef>
          </c:val>
        </c:ser>
        <c:gapWidth val="95"/>
        <c:axId val="91166976"/>
        <c:axId val="91242496"/>
      </c:barChart>
      <c:catAx>
        <c:axId val="91166976"/>
        <c:scaling>
          <c:orientation val="minMax"/>
        </c:scaling>
        <c:axPos val="b"/>
        <c:tickLblPos val="nextTo"/>
        <c:crossAx val="91242496"/>
        <c:crosses val="autoZero"/>
        <c:auto val="1"/>
        <c:lblAlgn val="ctr"/>
        <c:lblOffset val="100"/>
      </c:catAx>
      <c:valAx>
        <c:axId val="91242496"/>
        <c:scaling>
          <c:orientation val="minMax"/>
          <c:max val="600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อัตรา</a:t>
                </a:r>
                <a:r>
                  <a:rPr lang="en-US"/>
                  <a:t>/</a:t>
                </a:r>
                <a:r>
                  <a:rPr lang="th-TH"/>
                  <a:t>แสนคน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11219657269803752"/>
            </c:manualLayout>
          </c:layout>
        </c:title>
        <c:numFmt formatCode="0.00" sourceLinked="1"/>
        <c:tickLblPos val="nextTo"/>
        <c:crossAx val="91166976"/>
        <c:crosses val="autoZero"/>
        <c:crossBetween val="between"/>
        <c:majorUnit val="100"/>
      </c:valAx>
    </c:plotArea>
    <c:legend>
      <c:legendPos val="t"/>
      <c:layout>
        <c:manualLayout>
          <c:xMode val="edge"/>
          <c:yMode val="edge"/>
          <c:x val="0.18781543266322795"/>
          <c:y val="0.3332179361023378"/>
          <c:w val="0.30305410210820438"/>
          <c:h val="0.13687897111961081"/>
        </c:manualLayout>
      </c:layout>
      <c:txPr>
        <a:bodyPr/>
        <a:lstStyle/>
        <a:p>
          <a:pPr>
            <a:defRPr sz="1600" b="1"/>
          </a:pPr>
          <a:endParaRPr lang="th-TH"/>
        </a:p>
      </c:txPr>
    </c:legend>
    <c:plotVisOnly val="1"/>
  </c:chart>
  <c:spPr>
    <a:ln>
      <a:solidFill>
        <a:prstClr val="white">
          <a:lumMod val="85000"/>
        </a:prstClr>
      </a:solidFill>
    </a:ln>
  </c:spPr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1600"/>
            </a:pPr>
            <a:r>
              <a:rPr lang="th-TH" sz="1600" dirty="0"/>
              <a:t>อัตราตาย</a:t>
            </a:r>
            <a:r>
              <a:rPr lang="en-US" sz="1600" dirty="0"/>
              <a:t>/</a:t>
            </a:r>
            <a:r>
              <a:rPr lang="th-TH" sz="1600" dirty="0"/>
              <a:t>แสนประชากรโรคหัวใจขาดเลือด ตามกลุ่มอายุและเพศ </a:t>
            </a:r>
            <a:endParaRPr lang="th-TH" sz="1600" dirty="0" smtClean="0"/>
          </a:p>
          <a:p>
            <a:pPr>
              <a:defRPr sz="1600"/>
            </a:pPr>
            <a:r>
              <a:rPr lang="th-TH" sz="1600" dirty="0" smtClean="0"/>
              <a:t>จ.</a:t>
            </a:r>
            <a:r>
              <a:rPr lang="th-TH" sz="1600" dirty="0"/>
              <a:t>พระนครศรีอยุธยา พ.ศ.</a:t>
            </a:r>
            <a:r>
              <a:rPr lang="en-US" sz="1600" dirty="0"/>
              <a:t>2555</a:t>
            </a:r>
          </a:p>
        </c:rich>
      </c:tx>
      <c:layout>
        <c:manualLayout>
          <c:xMode val="edge"/>
          <c:yMode val="edge"/>
          <c:x val="0.17078812230739829"/>
          <c:y val="0"/>
        </c:manualLayout>
      </c:layout>
    </c:title>
    <c:plotArea>
      <c:layout>
        <c:manualLayout>
          <c:layoutTarget val="inner"/>
          <c:xMode val="edge"/>
          <c:yMode val="edge"/>
          <c:x val="8.5688247364727757E-2"/>
          <c:y val="0.22569610321075437"/>
          <c:w val="0.90936690795039865"/>
          <c:h val="0.62501006832574146"/>
        </c:manualLayout>
      </c:layout>
      <c:barChart>
        <c:barDir val="col"/>
        <c:grouping val="clustered"/>
        <c:ser>
          <c:idx val="0"/>
          <c:order val="0"/>
          <c:tx>
            <c:strRef>
              <c:f>'age dist I20-25'!$M$55</c:f>
              <c:strCache>
                <c:ptCount val="1"/>
                <c:pt idx="0">
                  <c:v>ชาย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cat>
            <c:strRef>
              <c:f>'age dist I20-25'!$A$56:$A$64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I20-25'!$M$56:$M$64</c:f>
              <c:numCache>
                <c:formatCode>0.00</c:formatCode>
                <c:ptCount val="9"/>
                <c:pt idx="1">
                  <c:v>1.8717128043872961</c:v>
                </c:pt>
                <c:pt idx="2">
                  <c:v>9.3269081299549192</c:v>
                </c:pt>
                <c:pt idx="3">
                  <c:v>26.641174719092358</c:v>
                </c:pt>
                <c:pt idx="4">
                  <c:v>65.476819093885311</c:v>
                </c:pt>
                <c:pt idx="5">
                  <c:v>132.11579560909223</c:v>
                </c:pt>
                <c:pt idx="6">
                  <c:v>288.18443804034581</c:v>
                </c:pt>
                <c:pt idx="7">
                  <c:v>259.62125839951131</c:v>
                </c:pt>
                <c:pt idx="8">
                  <c:v>39.925542828738017</c:v>
                </c:pt>
              </c:numCache>
            </c:numRef>
          </c:val>
        </c:ser>
        <c:ser>
          <c:idx val="1"/>
          <c:order val="1"/>
          <c:tx>
            <c:strRef>
              <c:f>'age dist I20-25'!$N$55</c:f>
              <c:strCache>
                <c:ptCount val="1"/>
                <c:pt idx="0">
                  <c:v>หญิง</c:v>
                </c:pt>
              </c:strCache>
            </c:strRef>
          </c:tx>
          <c:spPr>
            <a:solidFill>
              <a:srgbClr val="FF99CC"/>
            </a:solidFill>
            <a:ln>
              <a:solidFill>
                <a:prstClr val="black"/>
              </a:solidFill>
            </a:ln>
          </c:spPr>
          <c:cat>
            <c:strRef>
              <c:f>'age dist I20-25'!$A$56:$A$64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I20-25'!$N$56:$N$64</c:f>
              <c:numCache>
                <c:formatCode>0.00</c:formatCode>
                <c:ptCount val="9"/>
                <c:pt idx="1">
                  <c:v>0</c:v>
                </c:pt>
                <c:pt idx="2">
                  <c:v>2.987750224081267</c:v>
                </c:pt>
                <c:pt idx="3">
                  <c:v>5.7006855074322687</c:v>
                </c:pt>
                <c:pt idx="4">
                  <c:v>19.732357478563486</c:v>
                </c:pt>
                <c:pt idx="5">
                  <c:v>61.990515451136005</c:v>
                </c:pt>
                <c:pt idx="6">
                  <c:v>242.7839223091446</c:v>
                </c:pt>
                <c:pt idx="7">
                  <c:v>307.99891294501202</c:v>
                </c:pt>
                <c:pt idx="8">
                  <c:v>30.679439130765555</c:v>
                </c:pt>
              </c:numCache>
            </c:numRef>
          </c:val>
        </c:ser>
        <c:ser>
          <c:idx val="2"/>
          <c:order val="2"/>
          <c:tx>
            <c:strRef>
              <c:f>'age dist I20-25'!$O$55</c:f>
              <c:strCache>
                <c:ptCount val="1"/>
                <c:pt idx="0">
                  <c:v>รวม</c:v>
                </c:pt>
              </c:strCache>
            </c:strRef>
          </c:tx>
          <c:spPr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c:spPr>
          <c:cat>
            <c:strRef>
              <c:f>'age dist I20-25'!$A$56:$A$64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I20-25'!$O$56:$O$64</c:f>
              <c:numCache>
                <c:formatCode>0.00</c:formatCode>
                <c:ptCount val="9"/>
                <c:pt idx="1">
                  <c:v>0.93386376795353099</c:v>
                </c:pt>
                <c:pt idx="2">
                  <c:v>6.0943094385617425</c:v>
                </c:pt>
                <c:pt idx="3">
                  <c:v>15.674215169654703</c:v>
                </c:pt>
                <c:pt idx="4">
                  <c:v>40.740704814193286</c:v>
                </c:pt>
                <c:pt idx="5">
                  <c:v>93.10665885030518</c:v>
                </c:pt>
                <c:pt idx="6">
                  <c:v>261.51042079404078</c:v>
                </c:pt>
                <c:pt idx="7">
                  <c:v>289.98692215841186</c:v>
                </c:pt>
                <c:pt idx="8">
                  <c:v>35.130460018099832</c:v>
                </c:pt>
              </c:numCache>
            </c:numRef>
          </c:val>
        </c:ser>
        <c:gapWidth val="95"/>
        <c:axId val="91290624"/>
        <c:axId val="91472640"/>
      </c:barChart>
      <c:catAx>
        <c:axId val="9129062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th-TH"/>
          </a:p>
        </c:txPr>
        <c:crossAx val="91472640"/>
        <c:crosses val="autoZero"/>
        <c:auto val="1"/>
        <c:lblAlgn val="ctr"/>
        <c:lblOffset val="100"/>
      </c:catAx>
      <c:valAx>
        <c:axId val="91472640"/>
        <c:scaling>
          <c:orientation val="minMax"/>
          <c:max val="600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อัตรา</a:t>
                </a:r>
                <a:r>
                  <a:rPr lang="en-US"/>
                  <a:t>/</a:t>
                </a:r>
                <a:r>
                  <a:rPr lang="th-TH"/>
                  <a:t>แสนคน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12079992466961678"/>
            </c:manualLayout>
          </c:layout>
        </c:title>
        <c:numFmt formatCode="General" sourceLinked="1"/>
        <c:tickLblPos val="nextTo"/>
        <c:crossAx val="91290624"/>
        <c:crosses val="autoZero"/>
        <c:crossBetween val="between"/>
        <c:majorUnit val="100"/>
      </c:valAx>
    </c:plotArea>
    <c:legend>
      <c:legendPos val="t"/>
      <c:layout>
        <c:manualLayout>
          <c:xMode val="edge"/>
          <c:yMode val="edge"/>
          <c:x val="0.20288973115048026"/>
          <c:y val="0.37940989360970573"/>
          <c:w val="0.34224722894037413"/>
          <c:h val="8.2288570583967102E-2"/>
        </c:manualLayout>
      </c:layout>
      <c:txPr>
        <a:bodyPr/>
        <a:lstStyle/>
        <a:p>
          <a:pPr>
            <a:defRPr sz="1600" b="1"/>
          </a:pPr>
          <a:endParaRPr lang="th-TH"/>
        </a:p>
      </c:txPr>
    </c:legend>
    <c:plotVisOnly val="1"/>
  </c:chart>
  <c:spPr>
    <a:ln>
      <a:solidFill>
        <a:prstClr val="white">
          <a:lumMod val="85000"/>
        </a:prstClr>
      </a:solidFill>
    </a:ln>
  </c:spPr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2000"/>
            </a:pPr>
            <a:r>
              <a:rPr lang="th-TH" sz="2000"/>
              <a:t>อัตราตาย</a:t>
            </a:r>
            <a:r>
              <a:rPr lang="en-US" sz="2000"/>
              <a:t>/</a:t>
            </a:r>
            <a:r>
              <a:rPr lang="th-TH" sz="2000"/>
              <a:t>แสนประชากร โรคหัวใจขาดเลือด เป็นรายอำเภอ จ.พระนครศรีอยุธยา พ.ศ.</a:t>
            </a:r>
            <a:r>
              <a:rPr lang="en-US" sz="2000"/>
              <a:t>2555-2556</a:t>
            </a:r>
          </a:p>
        </c:rich>
      </c:tx>
      <c:layout>
        <c:manualLayout>
          <c:xMode val="edge"/>
          <c:yMode val="edge"/>
          <c:x val="0.14201853388839197"/>
          <c:y val="1.2749587395242581E-2"/>
        </c:manualLayout>
      </c:layout>
    </c:title>
    <c:plotArea>
      <c:layout>
        <c:manualLayout>
          <c:layoutTarget val="inner"/>
          <c:xMode val="edge"/>
          <c:yMode val="edge"/>
          <c:x val="8.3430622554543546E-2"/>
          <c:y val="0.16621357814144236"/>
          <c:w val="0.91656937744545652"/>
          <c:h val="0.5918400522515348"/>
        </c:manualLayout>
      </c:layout>
      <c:barChart>
        <c:barDir val="col"/>
        <c:grouping val="clustered"/>
        <c:ser>
          <c:idx val="0"/>
          <c:order val="0"/>
          <c:tx>
            <c:strRef>
              <c:f>'district sex I20-25'!$L$24</c:f>
              <c:strCache>
                <c:ptCount val="1"/>
                <c:pt idx="0">
                  <c:v>2555</c:v>
                </c:pt>
              </c:strCache>
            </c:strRef>
          </c:tx>
          <c:spPr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cat>
            <c:strRef>
              <c:f>'district sex I20-25'!$J$26:$J$42</c:f>
              <c:strCache>
                <c:ptCount val="17"/>
                <c:pt idx="0">
                  <c:v>พระนครศรีอยุธยา</c:v>
                </c:pt>
                <c:pt idx="1">
                  <c:v>ท่าเรือ</c:v>
                </c:pt>
                <c:pt idx="2">
                  <c:v>นครหลวง</c:v>
                </c:pt>
                <c:pt idx="3">
                  <c:v>บางไทร</c:v>
                </c:pt>
                <c:pt idx="4">
                  <c:v>บางบาล</c:v>
                </c:pt>
                <c:pt idx="5">
                  <c:v>บางปะอิน</c:v>
                </c:pt>
                <c:pt idx="6">
                  <c:v>บางปะหัน</c:v>
                </c:pt>
                <c:pt idx="7">
                  <c:v>ผักไห่</c:v>
                </c:pt>
                <c:pt idx="8">
                  <c:v>ภาชี</c:v>
                </c:pt>
                <c:pt idx="9">
                  <c:v>ลาดบัวหลวง</c:v>
                </c:pt>
                <c:pt idx="10">
                  <c:v>วังน้อย</c:v>
                </c:pt>
                <c:pt idx="11">
                  <c:v>เสนา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'district sex I20-25'!$M$26:$M$42</c:f>
              <c:numCache>
                <c:formatCode>0.0</c:formatCode>
                <c:ptCount val="17"/>
                <c:pt idx="0">
                  <c:v>30.756026035333615</c:v>
                </c:pt>
                <c:pt idx="1">
                  <c:v>50.473186119873816</c:v>
                </c:pt>
                <c:pt idx="2">
                  <c:v>41.164686187875624</c:v>
                </c:pt>
                <c:pt idx="3">
                  <c:v>42.002688172042994</c:v>
                </c:pt>
                <c:pt idx="4">
                  <c:v>37.60050905304557</c:v>
                </c:pt>
                <c:pt idx="5">
                  <c:v>27.626287947776085</c:v>
                </c:pt>
                <c:pt idx="6">
                  <c:v>24.02691013935609</c:v>
                </c:pt>
                <c:pt idx="7">
                  <c:v>42.821458308552401</c:v>
                </c:pt>
                <c:pt idx="8">
                  <c:v>22.639068564036261</c:v>
                </c:pt>
                <c:pt idx="9">
                  <c:v>33.865631594029232</c:v>
                </c:pt>
                <c:pt idx="10">
                  <c:v>24.488972759619124</c:v>
                </c:pt>
                <c:pt idx="11">
                  <c:v>50.997450127493565</c:v>
                </c:pt>
                <c:pt idx="12">
                  <c:v>41.027745012564807</c:v>
                </c:pt>
                <c:pt idx="13">
                  <c:v>45.260970642088665</c:v>
                </c:pt>
                <c:pt idx="14">
                  <c:v>12.711864406779661</c:v>
                </c:pt>
                <c:pt idx="15">
                  <c:v>22.148394241417492</c:v>
                </c:pt>
                <c:pt idx="16">
                  <c:v>34.782214190387258</c:v>
                </c:pt>
              </c:numCache>
            </c:numRef>
          </c:val>
        </c:ser>
        <c:ser>
          <c:idx val="1"/>
          <c:order val="1"/>
          <c:tx>
            <c:strRef>
              <c:f>'district sex I20-25'!$O$24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6600CC"/>
            </a:solidFill>
            <a:ln>
              <a:solidFill>
                <a:schemeClr val="tx1"/>
              </a:solidFill>
            </a:ln>
          </c:spPr>
          <c:dLbls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th-TH"/>
              </a:p>
            </c:txPr>
            <c:dLblPos val="inEnd"/>
            <c:showVal val="1"/>
          </c:dLbls>
          <c:cat>
            <c:strRef>
              <c:f>'district sex I20-25'!$J$26:$J$42</c:f>
              <c:strCache>
                <c:ptCount val="17"/>
                <c:pt idx="0">
                  <c:v>พระนครศรีอยุธยา</c:v>
                </c:pt>
                <c:pt idx="1">
                  <c:v>ท่าเรือ</c:v>
                </c:pt>
                <c:pt idx="2">
                  <c:v>นครหลวง</c:v>
                </c:pt>
                <c:pt idx="3">
                  <c:v>บางไทร</c:v>
                </c:pt>
                <c:pt idx="4">
                  <c:v>บางบาล</c:v>
                </c:pt>
                <c:pt idx="5">
                  <c:v>บางปะอิน</c:v>
                </c:pt>
                <c:pt idx="6">
                  <c:v>บางปะหัน</c:v>
                </c:pt>
                <c:pt idx="7">
                  <c:v>ผักไห่</c:v>
                </c:pt>
                <c:pt idx="8">
                  <c:v>ภาชี</c:v>
                </c:pt>
                <c:pt idx="9">
                  <c:v>ลาดบัวหลวง</c:v>
                </c:pt>
                <c:pt idx="10">
                  <c:v>วังน้อย</c:v>
                </c:pt>
                <c:pt idx="11">
                  <c:v>เสนา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'district sex I20-25'!$P$26:$P$42</c:f>
              <c:numCache>
                <c:formatCode>0.0</c:formatCode>
                <c:ptCount val="17"/>
                <c:pt idx="0">
                  <c:v>38.623846649023676</c:v>
                </c:pt>
                <c:pt idx="1">
                  <c:v>35.751840168243838</c:v>
                </c:pt>
                <c:pt idx="2">
                  <c:v>27.443124125250431</c:v>
                </c:pt>
                <c:pt idx="3">
                  <c:v>46.202956989247305</c:v>
                </c:pt>
                <c:pt idx="4">
                  <c:v>57.846937004685536</c:v>
                </c:pt>
                <c:pt idx="5">
                  <c:v>36.83505059703478</c:v>
                </c:pt>
                <c:pt idx="6">
                  <c:v>33.637674195098434</c:v>
                </c:pt>
                <c:pt idx="7">
                  <c:v>54.716307838705916</c:v>
                </c:pt>
                <c:pt idx="8">
                  <c:v>67.91720569210888</c:v>
                </c:pt>
                <c:pt idx="9">
                  <c:v>31.260583009873091</c:v>
                </c:pt>
                <c:pt idx="10">
                  <c:v>28.810556187787206</c:v>
                </c:pt>
                <c:pt idx="11">
                  <c:v>46.497675116244174</c:v>
                </c:pt>
                <c:pt idx="12">
                  <c:v>30.770808759423591</c:v>
                </c:pt>
                <c:pt idx="13">
                  <c:v>30.859752710514947</c:v>
                </c:pt>
                <c:pt idx="14">
                  <c:v>16.949152542372826</c:v>
                </c:pt>
                <c:pt idx="15">
                  <c:v>55.370985603543744</c:v>
                </c:pt>
                <c:pt idx="16">
                  <c:v>39.066979706594381</c:v>
                </c:pt>
              </c:numCache>
            </c:numRef>
          </c:val>
        </c:ser>
        <c:gapWidth val="95"/>
        <c:axId val="92116864"/>
        <c:axId val="92135424"/>
      </c:barChart>
      <c:catAx>
        <c:axId val="92116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92135424"/>
        <c:crosses val="autoZero"/>
        <c:auto val="1"/>
        <c:lblAlgn val="ctr"/>
        <c:lblOffset val="100"/>
      </c:catAx>
      <c:valAx>
        <c:axId val="92135424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อัตรา</a:t>
                </a:r>
                <a:r>
                  <a:rPr lang="en-US"/>
                  <a:t>/</a:t>
                </a:r>
                <a:r>
                  <a:rPr lang="th-TH"/>
                  <a:t>แสนคน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9.5482177631021556E-2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92116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0362760813691163"/>
          <c:y val="0.18220181024062923"/>
          <c:w val="0.31822292854482176"/>
          <c:h val="5.5554265394245073E-2"/>
        </c:manualLayout>
      </c:layout>
      <c:txPr>
        <a:bodyPr/>
        <a:lstStyle/>
        <a:p>
          <a:pPr>
            <a:defRPr b="1"/>
          </a:pPr>
          <a:endParaRPr lang="th-TH"/>
        </a:p>
      </c:txPr>
    </c:legend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>
                <a:solidFill>
                  <a:srgbClr val="000099"/>
                </a:solidFill>
              </a:defRPr>
            </a:pPr>
            <a:r>
              <a:rPr lang="th-TH">
                <a:solidFill>
                  <a:srgbClr val="000099"/>
                </a:solidFill>
              </a:rPr>
              <a:t>อัตราตาย</a:t>
            </a:r>
            <a:r>
              <a:rPr lang="en-US">
                <a:solidFill>
                  <a:srgbClr val="000099"/>
                </a:solidFill>
              </a:rPr>
              <a:t>/</a:t>
            </a:r>
            <a:r>
              <a:rPr lang="th-TH">
                <a:solidFill>
                  <a:srgbClr val="000099"/>
                </a:solidFill>
              </a:rPr>
              <a:t>แสนประชากร โรคหัวใจขาดเลือด จำแนกตามเพศ รายอำเภอ จ.พระนครศรีอยุธยา พ.ศ.</a:t>
            </a:r>
            <a:r>
              <a:rPr lang="en-US">
                <a:solidFill>
                  <a:srgbClr val="000099"/>
                </a:solidFill>
              </a:rPr>
              <a:t>2556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9050192457711124E-2"/>
          <c:y val="0.16621357814144241"/>
          <c:w val="0.90391558674003647"/>
          <c:h val="0.59184005225153624"/>
        </c:manualLayout>
      </c:layout>
      <c:barChart>
        <c:barDir val="col"/>
        <c:grouping val="clustered"/>
        <c:ser>
          <c:idx val="0"/>
          <c:order val="0"/>
          <c:tx>
            <c:strRef>
              <c:f>'district sex I20-25'!$Q$3</c:f>
              <c:strCache>
                <c:ptCount val="1"/>
                <c:pt idx="0">
                  <c:v>ชาย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cat>
            <c:strRef>
              <c:f>'district sex I20-25'!$B$4:$B$20</c:f>
              <c:strCache>
                <c:ptCount val="17"/>
                <c:pt idx="0">
                  <c:v>พระนครศรีอยุธยา</c:v>
                </c:pt>
                <c:pt idx="1">
                  <c:v>ท่าเรือ</c:v>
                </c:pt>
                <c:pt idx="2">
                  <c:v>นครหลวง</c:v>
                </c:pt>
                <c:pt idx="3">
                  <c:v>บางไทร</c:v>
                </c:pt>
                <c:pt idx="4">
                  <c:v>บางบาล</c:v>
                </c:pt>
                <c:pt idx="5">
                  <c:v>บางปะอิน</c:v>
                </c:pt>
                <c:pt idx="6">
                  <c:v>บางปะหัน</c:v>
                </c:pt>
                <c:pt idx="7">
                  <c:v>ผักไห่</c:v>
                </c:pt>
                <c:pt idx="8">
                  <c:v>ภาชี</c:v>
                </c:pt>
                <c:pt idx="9">
                  <c:v>ลาดบัวหลวง</c:v>
                </c:pt>
                <c:pt idx="10">
                  <c:v>วังน้อย</c:v>
                </c:pt>
                <c:pt idx="11">
                  <c:v>เสนา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'district sex I20-25'!$Q$4:$Q$20</c:f>
              <c:numCache>
                <c:formatCode>0.0</c:formatCode>
                <c:ptCount val="17"/>
                <c:pt idx="0">
                  <c:v>47.688593484545912</c:v>
                </c:pt>
                <c:pt idx="1">
                  <c:v>43.967639817094557</c:v>
                </c:pt>
                <c:pt idx="2">
                  <c:v>28.858363153641925</c:v>
                </c:pt>
                <c:pt idx="3">
                  <c:v>51.229508196721419</c:v>
                </c:pt>
                <c:pt idx="4">
                  <c:v>66.097824780675609</c:v>
                </c:pt>
                <c:pt idx="5">
                  <c:v>42.756055326335613</c:v>
                </c:pt>
                <c:pt idx="6">
                  <c:v>35.080685576826603</c:v>
                </c:pt>
                <c:pt idx="7">
                  <c:v>54.112554112554179</c:v>
                </c:pt>
                <c:pt idx="8">
                  <c:v>73.406740073406525</c:v>
                </c:pt>
                <c:pt idx="9">
                  <c:v>37.054682123762461</c:v>
                </c:pt>
                <c:pt idx="10">
                  <c:v>26.525198938992027</c:v>
                </c:pt>
                <c:pt idx="11">
                  <c:v>55.76035438803018</c:v>
                </c:pt>
                <c:pt idx="12">
                  <c:v>41.339396444811911</c:v>
                </c:pt>
                <c:pt idx="13">
                  <c:v>34.19826443807986</c:v>
                </c:pt>
                <c:pt idx="14">
                  <c:v>17.826900793297121</c:v>
                </c:pt>
                <c:pt idx="15">
                  <c:v>70.274068868587449</c:v>
                </c:pt>
                <c:pt idx="16">
                  <c:v>44.393261625158964</c:v>
                </c:pt>
              </c:numCache>
            </c:numRef>
          </c:val>
        </c:ser>
        <c:ser>
          <c:idx val="1"/>
          <c:order val="1"/>
          <c:tx>
            <c:strRef>
              <c:f>'district sex I20-25'!$R$3</c:f>
              <c:strCache>
                <c:ptCount val="1"/>
                <c:pt idx="0">
                  <c:v>หญิง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chemeClr val="tx1"/>
              </a:solidFill>
            </a:ln>
          </c:spPr>
          <c:cat>
            <c:strRef>
              <c:f>'district sex I20-25'!$B$4:$B$20</c:f>
              <c:strCache>
                <c:ptCount val="17"/>
                <c:pt idx="0">
                  <c:v>พระนครศรีอยุธยา</c:v>
                </c:pt>
                <c:pt idx="1">
                  <c:v>ท่าเรือ</c:v>
                </c:pt>
                <c:pt idx="2">
                  <c:v>นครหลวง</c:v>
                </c:pt>
                <c:pt idx="3">
                  <c:v>บางไทร</c:v>
                </c:pt>
                <c:pt idx="4">
                  <c:v>บางบาล</c:v>
                </c:pt>
                <c:pt idx="5">
                  <c:v>บางปะอิน</c:v>
                </c:pt>
                <c:pt idx="6">
                  <c:v>บางปะหัน</c:v>
                </c:pt>
                <c:pt idx="7">
                  <c:v>ผักไห่</c:v>
                </c:pt>
                <c:pt idx="8">
                  <c:v>ภาชี</c:v>
                </c:pt>
                <c:pt idx="9">
                  <c:v>ลาดบัวหลวง</c:v>
                </c:pt>
                <c:pt idx="10">
                  <c:v>วังน้อย</c:v>
                </c:pt>
                <c:pt idx="11">
                  <c:v>เสนา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'district sex I20-25'!$R$4:$R$20</c:f>
              <c:numCache>
                <c:formatCode>0.0</c:formatCode>
                <c:ptCount val="17"/>
                <c:pt idx="0">
                  <c:v>30.258018374869298</c:v>
                </c:pt>
                <c:pt idx="1">
                  <c:v>28.218979279206643</c:v>
                </c:pt>
                <c:pt idx="2">
                  <c:v>26.160205096007953</c:v>
                </c:pt>
                <c:pt idx="3">
                  <c:v>41.335978835978963</c:v>
                </c:pt>
                <c:pt idx="4">
                  <c:v>50.189605175105953</c:v>
                </c:pt>
                <c:pt idx="5">
                  <c:v>31.399638904152603</c:v>
                </c:pt>
                <c:pt idx="6">
                  <c:v>32.308686421120569</c:v>
                </c:pt>
                <c:pt idx="7">
                  <c:v>55.281706362003042</c:v>
                </c:pt>
                <c:pt idx="8">
                  <c:v>62.754941951678589</c:v>
                </c:pt>
                <c:pt idx="9">
                  <c:v>25.646286417726714</c:v>
                </c:pt>
                <c:pt idx="10">
                  <c:v>30.995519738510488</c:v>
                </c:pt>
                <c:pt idx="11">
                  <c:v>37.802785774520963</c:v>
                </c:pt>
                <c:pt idx="12">
                  <c:v>20.360378703043878</c:v>
                </c:pt>
                <c:pt idx="13">
                  <c:v>27.762354247640189</c:v>
                </c:pt>
                <c:pt idx="14">
                  <c:v>16.153784023907601</c:v>
                </c:pt>
                <c:pt idx="15">
                  <c:v>42.007981516488094</c:v>
                </c:pt>
                <c:pt idx="16">
                  <c:v>34.099101732234367</c:v>
                </c:pt>
              </c:numCache>
            </c:numRef>
          </c:val>
        </c:ser>
        <c:gapWidth val="95"/>
        <c:axId val="92767744"/>
        <c:axId val="92769280"/>
      </c:barChart>
      <c:catAx>
        <c:axId val="927677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92769280"/>
        <c:crosses val="autoZero"/>
        <c:auto val="1"/>
        <c:lblAlgn val="ctr"/>
        <c:lblOffset val="100"/>
      </c:catAx>
      <c:valAx>
        <c:axId val="92769280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อัตรา</a:t>
                </a:r>
                <a:r>
                  <a:rPr lang="en-US"/>
                  <a:t>/</a:t>
                </a:r>
                <a:r>
                  <a:rPr lang="th-TH"/>
                  <a:t>แสนคน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9.5482177631021459E-2"/>
            </c:manualLayout>
          </c:layout>
        </c:title>
        <c:numFmt formatCode="0.0" sourceLinked="1"/>
        <c:tickLblPos val="nextTo"/>
        <c:crossAx val="92767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4960265714355783"/>
          <c:y val="0.18460584325318868"/>
          <c:w val="0.33968812787279862"/>
          <c:h val="5.5554265394245073E-2"/>
        </c:manualLayout>
      </c:layout>
      <c:txPr>
        <a:bodyPr/>
        <a:lstStyle/>
        <a:p>
          <a:pPr>
            <a:defRPr sz="1800" b="1"/>
          </a:pPr>
          <a:endParaRPr lang="th-TH"/>
        </a:p>
      </c:txPr>
    </c:legend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5.4600435007543809E-2"/>
          <c:y val="9.0837307308417548E-2"/>
          <c:w val="0.90258652779873916"/>
          <c:h val="0.41940295032578118"/>
        </c:manualLayout>
      </c:layout>
      <c:barChart>
        <c:barDir val="col"/>
        <c:grouping val="clustered"/>
        <c:ser>
          <c:idx val="0"/>
          <c:order val="0"/>
          <c:tx>
            <c:strRef>
              <c:f>อย!$B$13</c:f>
              <c:strCache>
                <c:ptCount val="1"/>
                <c:pt idx="0">
                  <c:v>2548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2060"/>
              </a:solidFill>
            </a:ln>
          </c:spPr>
          <c:cat>
            <c:strRef>
              <c:f>อย!$A$15:$A$22</c:f>
              <c:strCache>
                <c:ptCount val="8"/>
                <c:pt idx="0">
                  <c:v>รับประทานผักหรือผลไม้รวมกันเพียงพอ* </c:v>
                </c:pt>
                <c:pt idx="1">
                  <c:v>มีการออกกำลังกายเพียงพอ**</c:v>
                </c:pt>
                <c:pt idx="2">
                  <c:v>ภาวะน้ำหนักเกิน (BMI ≥ 25 กก/ม2)</c:v>
                </c:pt>
                <c:pt idx="3">
                  <c:v>ภาวะอ้วน (BMI ≥ 30 กก/ม2)</c:v>
                </c:pt>
                <c:pt idx="4">
                  <c:v>ยังสูบบุหรี่ในปัจจุบัน</c:v>
                </c:pt>
                <c:pt idx="5">
                  <c:v>ดื่มแอลกอฮอล์อย่างหนัก</c:v>
                </c:pt>
                <c:pt idx="6">
                  <c:v>ได้รับการตรวจวัดความดันโลหิต ใน 1 ปีที่ผ่านมา</c:v>
                </c:pt>
                <c:pt idx="7">
                  <c:v>ได้รับการตรวจระดับน้ำตาลในเลือด ใน 1 ปีที่ผ่านมา</c:v>
                </c:pt>
              </c:strCache>
            </c:strRef>
          </c:cat>
          <c:val>
            <c:numRef>
              <c:f>อย!$B$15:$B$22</c:f>
              <c:numCache>
                <c:formatCode>0.0</c:formatCode>
                <c:ptCount val="8"/>
                <c:pt idx="0">
                  <c:v>30.93</c:v>
                </c:pt>
                <c:pt idx="1">
                  <c:v>21.99</c:v>
                </c:pt>
                <c:pt idx="2">
                  <c:v>14.89</c:v>
                </c:pt>
                <c:pt idx="3">
                  <c:v>3.4099999999999997</c:v>
                </c:pt>
                <c:pt idx="4">
                  <c:v>14.71</c:v>
                </c:pt>
                <c:pt idx="5">
                  <c:v>2.09</c:v>
                </c:pt>
                <c:pt idx="6">
                  <c:v>67.58</c:v>
                </c:pt>
                <c:pt idx="7">
                  <c:v>34.97</c:v>
                </c:pt>
              </c:numCache>
            </c:numRef>
          </c:val>
        </c:ser>
        <c:ser>
          <c:idx val="1"/>
          <c:order val="1"/>
          <c:tx>
            <c:strRef>
              <c:f>อย!$C$13</c:f>
              <c:strCache>
                <c:ptCount val="1"/>
                <c:pt idx="0">
                  <c:v>2550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002060"/>
              </a:solidFill>
            </a:ln>
          </c:spPr>
          <c:cat>
            <c:strRef>
              <c:f>อย!$A$15:$A$22</c:f>
              <c:strCache>
                <c:ptCount val="8"/>
                <c:pt idx="0">
                  <c:v>รับประทานผักหรือผลไม้รวมกันเพียงพอ* </c:v>
                </c:pt>
                <c:pt idx="1">
                  <c:v>มีการออกกำลังกายเพียงพอ**</c:v>
                </c:pt>
                <c:pt idx="2">
                  <c:v>ภาวะน้ำหนักเกิน (BMI ≥ 25 กก/ม2)</c:v>
                </c:pt>
                <c:pt idx="3">
                  <c:v>ภาวะอ้วน (BMI ≥ 30 กก/ม2)</c:v>
                </c:pt>
                <c:pt idx="4">
                  <c:v>ยังสูบบุหรี่ในปัจจุบัน</c:v>
                </c:pt>
                <c:pt idx="5">
                  <c:v>ดื่มแอลกอฮอล์อย่างหนัก</c:v>
                </c:pt>
                <c:pt idx="6">
                  <c:v>ได้รับการตรวจวัดความดันโลหิต ใน 1 ปีที่ผ่านมา</c:v>
                </c:pt>
                <c:pt idx="7">
                  <c:v>ได้รับการตรวจระดับน้ำตาลในเลือด ใน 1 ปีที่ผ่านมา</c:v>
                </c:pt>
              </c:strCache>
            </c:strRef>
          </c:cat>
          <c:val>
            <c:numRef>
              <c:f>อย!$C$15:$C$22</c:f>
              <c:numCache>
                <c:formatCode>0.0</c:formatCode>
                <c:ptCount val="8"/>
                <c:pt idx="0">
                  <c:v>17.2</c:v>
                </c:pt>
                <c:pt idx="1">
                  <c:v>31.2</c:v>
                </c:pt>
                <c:pt idx="2">
                  <c:v>17.8</c:v>
                </c:pt>
                <c:pt idx="3">
                  <c:v>3.9</c:v>
                </c:pt>
                <c:pt idx="4">
                  <c:v>15.8</c:v>
                </c:pt>
                <c:pt idx="5">
                  <c:v>3.5</c:v>
                </c:pt>
                <c:pt idx="6">
                  <c:v>63.8</c:v>
                </c:pt>
                <c:pt idx="7">
                  <c:v>31.5</c:v>
                </c:pt>
              </c:numCache>
            </c:numRef>
          </c:val>
        </c:ser>
        <c:ser>
          <c:idx val="2"/>
          <c:order val="2"/>
          <c:tx>
            <c:strRef>
              <c:f>อย!$D$13</c:f>
              <c:strCache>
                <c:ptCount val="1"/>
                <c:pt idx="0">
                  <c:v>2553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chemeClr val="tx1"/>
              </a:solidFill>
            </a:ln>
          </c:spPr>
          <c:cat>
            <c:strRef>
              <c:f>อย!$A$15:$A$22</c:f>
              <c:strCache>
                <c:ptCount val="8"/>
                <c:pt idx="0">
                  <c:v>รับประทานผักหรือผลไม้รวมกันเพียงพอ* </c:v>
                </c:pt>
                <c:pt idx="1">
                  <c:v>มีการออกกำลังกายเพียงพอ**</c:v>
                </c:pt>
                <c:pt idx="2">
                  <c:v>ภาวะน้ำหนักเกิน (BMI ≥ 25 กก/ม2)</c:v>
                </c:pt>
                <c:pt idx="3">
                  <c:v>ภาวะอ้วน (BMI ≥ 30 กก/ม2)</c:v>
                </c:pt>
                <c:pt idx="4">
                  <c:v>ยังสูบบุหรี่ในปัจจุบัน</c:v>
                </c:pt>
                <c:pt idx="5">
                  <c:v>ดื่มแอลกอฮอล์อย่างหนัก</c:v>
                </c:pt>
                <c:pt idx="6">
                  <c:v>ได้รับการตรวจวัดความดันโลหิต ใน 1 ปีที่ผ่านมา</c:v>
                </c:pt>
                <c:pt idx="7">
                  <c:v>ได้รับการตรวจระดับน้ำตาลในเลือด ใน 1 ปีที่ผ่านมา</c:v>
                </c:pt>
              </c:strCache>
            </c:strRef>
          </c:cat>
          <c:val>
            <c:numRef>
              <c:f>อย!$D$15:$D$22</c:f>
              <c:numCache>
                <c:formatCode>0.0</c:formatCode>
                <c:ptCount val="8"/>
                <c:pt idx="0">
                  <c:v>18.2</c:v>
                </c:pt>
                <c:pt idx="1">
                  <c:v>29.1</c:v>
                </c:pt>
                <c:pt idx="2">
                  <c:v>24</c:v>
                </c:pt>
                <c:pt idx="3">
                  <c:v>5.8</c:v>
                </c:pt>
                <c:pt idx="4">
                  <c:v>15.6</c:v>
                </c:pt>
                <c:pt idx="5">
                  <c:v>3.9</c:v>
                </c:pt>
                <c:pt idx="6">
                  <c:v>75.400000000000006</c:v>
                </c:pt>
                <c:pt idx="7">
                  <c:v>49</c:v>
                </c:pt>
              </c:numCache>
            </c:numRef>
          </c:val>
        </c:ser>
        <c:gapWidth val="99"/>
        <c:axId val="95413760"/>
        <c:axId val="95415680"/>
      </c:barChart>
      <c:catAx>
        <c:axId val="9541376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th-TH"/>
          </a:p>
        </c:txPr>
        <c:crossAx val="95415680"/>
        <c:crosses val="autoZero"/>
        <c:auto val="1"/>
        <c:lblAlgn val="ctr"/>
        <c:lblOffset val="100"/>
      </c:catAx>
      <c:valAx>
        <c:axId val="95415680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ร้อยละ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5.5039559683522496E-3"/>
              <c:y val="7.4599829950832688E-4"/>
            </c:manualLayout>
          </c:layout>
        </c:title>
        <c:numFmt formatCode="0.0" sourceLinked="1"/>
        <c:tickLblPos val="nextTo"/>
        <c:crossAx val="95413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016219329400709"/>
          <c:y val="2.4433354281419156E-2"/>
          <c:w val="0.58729560602952446"/>
          <c:h val="8.4153389277044702E-2"/>
        </c:manualLayout>
      </c:layout>
      <c:txPr>
        <a:bodyPr/>
        <a:lstStyle/>
        <a:p>
          <a:pPr>
            <a:defRPr sz="1800" b="1"/>
          </a:pPr>
          <a:endParaRPr lang="th-TH"/>
        </a:p>
      </c:txPr>
    </c:legend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/>
          <a:lstStyle/>
          <a:p>
            <a:pPr>
              <a:defRPr sz="1900"/>
            </a:pPr>
            <a:r>
              <a:rPr lang="th-TH" sz="1900" dirty="0"/>
              <a:t>ร้อยละ การคัดกรองเบาหวาน และ ความดันโลหิตสูง รายอำเภอ จ.พระนครศรีอยุธยา ปีงบประมาณ </a:t>
            </a:r>
            <a:r>
              <a:rPr lang="en-US" sz="1900" dirty="0"/>
              <a:t>2557 </a:t>
            </a:r>
            <a:r>
              <a:rPr lang="th-TH" sz="1900" b="0" dirty="0"/>
              <a:t>(ต.ค.</a:t>
            </a:r>
            <a:r>
              <a:rPr lang="en-US" sz="1900" b="0" dirty="0"/>
              <a:t> 56 - 25 </a:t>
            </a:r>
            <a:r>
              <a:rPr lang="th-TH" sz="1900" b="0" dirty="0"/>
              <a:t>ก.พ.</a:t>
            </a:r>
            <a:r>
              <a:rPr lang="en-US" sz="1900" b="0" dirty="0"/>
              <a:t>57)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5831294227179536E-2"/>
          <c:y val="0.18442443176811779"/>
          <c:w val="0.90403866971622027"/>
          <c:h val="0.54744252554313877"/>
        </c:manualLayout>
      </c:layout>
      <c:barChart>
        <c:barDir val="col"/>
        <c:grouping val="clustered"/>
        <c:ser>
          <c:idx val="0"/>
          <c:order val="0"/>
          <c:tx>
            <c:strRef>
              <c:f>'Sc DM HT'!$B$53</c:f>
              <c:strCache>
                <c:ptCount val="1"/>
                <c:pt idx="0">
                  <c:v>DM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dLbls>
            <c:dLbl>
              <c:idx val="16"/>
              <c:layout/>
              <c:dLblPos val="outEnd"/>
              <c:showVal val="1"/>
            </c:dLbl>
            <c:delete val="1"/>
            <c:txPr>
              <a:bodyPr rot="-5400000" vert="horz"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th-TH"/>
              </a:p>
            </c:txPr>
            <c:dLblPos val="outEnd"/>
          </c:dLbls>
          <c:cat>
            <c:strRef>
              <c:f>'Sc DM HT'!$A$56:$A$72</c:f>
              <c:strCache>
                <c:ptCount val="17"/>
                <c:pt idx="0">
                  <c:v>พระนครศรีอยุธยา</c:v>
                </c:pt>
                <c:pt idx="1">
                  <c:v>ท่าเรือ</c:v>
                </c:pt>
                <c:pt idx="2">
                  <c:v>นครหลวง</c:v>
                </c:pt>
                <c:pt idx="3">
                  <c:v>บางไทร</c:v>
                </c:pt>
                <c:pt idx="4">
                  <c:v>บางบาล</c:v>
                </c:pt>
                <c:pt idx="5">
                  <c:v>บางปะอิน</c:v>
                </c:pt>
                <c:pt idx="6">
                  <c:v>บางปะหัน</c:v>
                </c:pt>
                <c:pt idx="7">
                  <c:v>ผักไห่</c:v>
                </c:pt>
                <c:pt idx="8">
                  <c:v>ภาชี</c:v>
                </c:pt>
                <c:pt idx="9">
                  <c:v>ลาดบัวหลวง</c:v>
                </c:pt>
                <c:pt idx="10">
                  <c:v>วังน้อย</c:v>
                </c:pt>
                <c:pt idx="11">
                  <c:v>เสนา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'Sc DM HT'!$H$56:$H$72</c:f>
              <c:numCache>
                <c:formatCode>General</c:formatCode>
                <c:ptCount val="17"/>
                <c:pt idx="0">
                  <c:v>43.34</c:v>
                </c:pt>
                <c:pt idx="1">
                  <c:v>64.83</c:v>
                </c:pt>
                <c:pt idx="2">
                  <c:v>73.06</c:v>
                </c:pt>
                <c:pt idx="3">
                  <c:v>50.6</c:v>
                </c:pt>
                <c:pt idx="4">
                  <c:v>55.89</c:v>
                </c:pt>
                <c:pt idx="5">
                  <c:v>29.93</c:v>
                </c:pt>
                <c:pt idx="6">
                  <c:v>32.53</c:v>
                </c:pt>
                <c:pt idx="7">
                  <c:v>57.1</c:v>
                </c:pt>
                <c:pt idx="8">
                  <c:v>36.43</c:v>
                </c:pt>
                <c:pt idx="9">
                  <c:v>26.68</c:v>
                </c:pt>
                <c:pt idx="10">
                  <c:v>17.130000000000013</c:v>
                </c:pt>
                <c:pt idx="11">
                  <c:v>67.900000000000006</c:v>
                </c:pt>
                <c:pt idx="12">
                  <c:v>59.33</c:v>
                </c:pt>
                <c:pt idx="13">
                  <c:v>60.160000000000011</c:v>
                </c:pt>
                <c:pt idx="14">
                  <c:v>32.290000000000013</c:v>
                </c:pt>
                <c:pt idx="15">
                  <c:v>65.48</c:v>
                </c:pt>
                <c:pt idx="16">
                  <c:v>45.32</c:v>
                </c:pt>
              </c:numCache>
            </c:numRef>
          </c:val>
        </c:ser>
        <c:ser>
          <c:idx val="1"/>
          <c:order val="1"/>
          <c:tx>
            <c:strRef>
              <c:f>'Sc DM HT'!$I$53</c:f>
              <c:strCache>
                <c:ptCount val="1"/>
                <c:pt idx="0">
                  <c:v>HT</c:v>
                </c:pt>
              </c:strCache>
            </c:strRef>
          </c:tx>
          <c:spPr>
            <a:solidFill>
              <a:srgbClr val="6600CC"/>
            </a:solidFill>
          </c:spPr>
          <c:dLbls>
            <c:dLbl>
              <c:idx val="16"/>
              <c:layout/>
              <c:showVal val="1"/>
            </c:dLbl>
            <c:delete val="1"/>
            <c:txPr>
              <a:bodyPr rot="-5400000" vert="horz"/>
              <a:lstStyle/>
              <a:p>
                <a:pPr>
                  <a:defRPr sz="1200" b="1">
                    <a:solidFill>
                      <a:srgbClr val="6600CC"/>
                    </a:solidFill>
                  </a:defRPr>
                </a:pPr>
                <a:endParaRPr lang="th-TH"/>
              </a:p>
            </c:txPr>
          </c:dLbls>
          <c:cat>
            <c:strRef>
              <c:f>'Sc DM HT'!$A$56:$A$72</c:f>
              <c:strCache>
                <c:ptCount val="17"/>
                <c:pt idx="0">
                  <c:v>พระนครศรีอยุธยา</c:v>
                </c:pt>
                <c:pt idx="1">
                  <c:v>ท่าเรือ</c:v>
                </c:pt>
                <c:pt idx="2">
                  <c:v>นครหลวง</c:v>
                </c:pt>
                <c:pt idx="3">
                  <c:v>บางไทร</c:v>
                </c:pt>
                <c:pt idx="4">
                  <c:v>บางบาล</c:v>
                </c:pt>
                <c:pt idx="5">
                  <c:v>บางปะอิน</c:v>
                </c:pt>
                <c:pt idx="6">
                  <c:v>บางปะหัน</c:v>
                </c:pt>
                <c:pt idx="7">
                  <c:v>ผักไห่</c:v>
                </c:pt>
                <c:pt idx="8">
                  <c:v>ภาชี</c:v>
                </c:pt>
                <c:pt idx="9">
                  <c:v>ลาดบัวหลวง</c:v>
                </c:pt>
                <c:pt idx="10">
                  <c:v>วังน้อย</c:v>
                </c:pt>
                <c:pt idx="11">
                  <c:v>เสนา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'Sc DM HT'!$O$56:$O$72</c:f>
              <c:numCache>
                <c:formatCode>General</c:formatCode>
                <c:ptCount val="17"/>
                <c:pt idx="0">
                  <c:v>49.56</c:v>
                </c:pt>
                <c:pt idx="1">
                  <c:v>67.3</c:v>
                </c:pt>
                <c:pt idx="2">
                  <c:v>80.69</c:v>
                </c:pt>
                <c:pt idx="3">
                  <c:v>64.08</c:v>
                </c:pt>
                <c:pt idx="4">
                  <c:v>65.5</c:v>
                </c:pt>
                <c:pt idx="5">
                  <c:v>36.770000000000003</c:v>
                </c:pt>
                <c:pt idx="6">
                  <c:v>42.98</c:v>
                </c:pt>
                <c:pt idx="7">
                  <c:v>66.92</c:v>
                </c:pt>
                <c:pt idx="8">
                  <c:v>46.14</c:v>
                </c:pt>
                <c:pt idx="9">
                  <c:v>35.300000000000004</c:v>
                </c:pt>
                <c:pt idx="10">
                  <c:v>24.86</c:v>
                </c:pt>
                <c:pt idx="11">
                  <c:v>73.73</c:v>
                </c:pt>
                <c:pt idx="12">
                  <c:v>68.959999999999994</c:v>
                </c:pt>
                <c:pt idx="13">
                  <c:v>67.649999999999991</c:v>
                </c:pt>
                <c:pt idx="14">
                  <c:v>46.04</c:v>
                </c:pt>
                <c:pt idx="15">
                  <c:v>77.410000000000025</c:v>
                </c:pt>
                <c:pt idx="16">
                  <c:v>52.84</c:v>
                </c:pt>
              </c:numCache>
            </c:numRef>
          </c:val>
        </c:ser>
        <c:gapWidth val="98"/>
        <c:axId val="105382272"/>
        <c:axId val="107811968"/>
      </c:barChart>
      <c:catAx>
        <c:axId val="105382272"/>
        <c:scaling>
          <c:orientation val="minMax"/>
        </c:scaling>
        <c:axPos val="b"/>
        <c:tickLblPos val="nextTo"/>
        <c:crossAx val="107811968"/>
        <c:crosses val="autoZero"/>
        <c:auto val="1"/>
        <c:lblAlgn val="ctr"/>
        <c:lblOffset val="100"/>
      </c:catAx>
      <c:valAx>
        <c:axId val="107811968"/>
        <c:scaling>
          <c:orientation val="minMax"/>
          <c:max val="100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th-TH" sz="1800"/>
                  <a:t>ร้อยละ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6.649858004757974E-4"/>
              <c:y val="0.10406666181407689"/>
            </c:manualLayout>
          </c:layout>
        </c:title>
        <c:numFmt formatCode="General" sourceLinked="1"/>
        <c:tickLblPos val="nextTo"/>
        <c:crossAx val="105382272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sz="1800" b="1">
                <a:solidFill>
                  <a:srgbClr val="6600CC"/>
                </a:solidFill>
              </a:defRPr>
            </a:pPr>
            <a:endParaRPr lang="th-TH"/>
          </a:p>
        </c:txPr>
      </c:legendEntry>
      <c:layout>
        <c:manualLayout>
          <c:xMode val="edge"/>
          <c:yMode val="edge"/>
          <c:x val="0.37182473297273705"/>
          <c:y val="0.2987164899940879"/>
          <c:w val="0.30114652090998184"/>
          <c:h val="5.9239683491651998E-2"/>
        </c:manualLayout>
      </c:layout>
      <c:txPr>
        <a:bodyPr/>
        <a:lstStyle/>
        <a:p>
          <a:pPr>
            <a:defRPr sz="1800" b="1"/>
          </a:pPr>
          <a:endParaRPr lang="th-TH"/>
        </a:p>
      </c:txPr>
    </c:legend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/>
          <a:lstStyle/>
          <a:p>
            <a:pPr>
              <a:defRPr sz="1800"/>
            </a:pPr>
            <a:r>
              <a:rPr lang="th-TH" sz="1800" dirty="0"/>
              <a:t>ร้อยละผู้ป่วยเบาหวานที่ได้รับการตรวจจอประสาทตา</a:t>
            </a:r>
            <a:r>
              <a:rPr lang="en-US" sz="1800" dirty="0"/>
              <a:t> &amp; </a:t>
            </a:r>
            <a:r>
              <a:rPr lang="th-TH" sz="1800" dirty="0" smtClean="0"/>
              <a:t>การ</a:t>
            </a:r>
            <a:r>
              <a:rPr lang="th-TH" sz="1800" dirty="0"/>
              <a:t>ทำงานของไต รายหน่วยบริการ จ.พระนครศรีอยุธยา ปีงบประมาณ </a:t>
            </a:r>
            <a:r>
              <a:rPr lang="en-US" sz="1800" dirty="0"/>
              <a:t>2557 </a:t>
            </a:r>
            <a:r>
              <a:rPr lang="th-TH" sz="1800" b="0" dirty="0"/>
              <a:t>(ต</a:t>
            </a:r>
            <a:r>
              <a:rPr lang="en-US" sz="1800" b="0" dirty="0"/>
              <a:t>.</a:t>
            </a:r>
            <a:r>
              <a:rPr lang="th-TH" sz="1800" b="0" dirty="0"/>
              <a:t>ค. </a:t>
            </a:r>
            <a:r>
              <a:rPr lang="en-US" sz="1800" b="0" dirty="0"/>
              <a:t>56 - 15 </a:t>
            </a:r>
            <a:r>
              <a:rPr lang="th-TH" sz="1800" b="0" dirty="0"/>
              <a:t>ก.พ.</a:t>
            </a:r>
            <a:r>
              <a:rPr lang="en-US" sz="1800" b="0" dirty="0"/>
              <a:t>57)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9554506725235234E-2"/>
          <c:y val="0.17006368615771913"/>
          <c:w val="0.91609772814006551"/>
          <c:h val="0.49228751171682239"/>
        </c:manualLayout>
      </c:layout>
      <c:barChart>
        <c:barDir val="col"/>
        <c:grouping val="clustered"/>
        <c:ser>
          <c:idx val="0"/>
          <c:order val="0"/>
          <c:tx>
            <c:strRef>
              <c:f>จอตา!$B$30</c:f>
              <c:strCache>
                <c:ptCount val="1"/>
                <c:pt idx="0">
                  <c:v>ตรวจจอประสาทตา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</c:spPr>
          <c:cat>
            <c:strRef>
              <c:f>จอตา!$A$32:$A$48</c:f>
              <c:strCache>
                <c:ptCount val="17"/>
                <c:pt idx="0">
                  <c:v>รพ.พระนครศรีอยุธยา</c:v>
                </c:pt>
                <c:pt idx="1">
                  <c:v>รพ.เสนา</c:v>
                </c:pt>
                <c:pt idx="2">
                  <c:v>รพ.ท่าเรือ</c:v>
                </c:pt>
                <c:pt idx="3">
                  <c:v>รพ.สมเด็จพระสังฆราช(นครหลวง)</c:v>
                </c:pt>
                <c:pt idx="4">
                  <c:v>รพ.บางไทร</c:v>
                </c:pt>
                <c:pt idx="5">
                  <c:v>รพ.บางบาล</c:v>
                </c:pt>
                <c:pt idx="6">
                  <c:v>รพ.บางปะอิน</c:v>
                </c:pt>
                <c:pt idx="7">
                  <c:v>รพ.บางปะหัน</c:v>
                </c:pt>
                <c:pt idx="8">
                  <c:v>รพ.ผักไห่</c:v>
                </c:pt>
                <c:pt idx="9">
                  <c:v>รพ.ภาชี</c:v>
                </c:pt>
                <c:pt idx="10">
                  <c:v>รพ.ลาดบัวหลวง</c:v>
                </c:pt>
                <c:pt idx="11">
                  <c:v>รพ.วังน้อย</c:v>
                </c:pt>
                <c:pt idx="12">
                  <c:v>รพ.บางซ้าย</c:v>
                </c:pt>
                <c:pt idx="13">
                  <c:v> รพ.อุทัย</c:v>
                </c:pt>
                <c:pt idx="14">
                  <c:v>รพ.มหาราช</c:v>
                </c:pt>
                <c:pt idx="15">
                  <c:v>รพ.บ้านแพรก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จอตา!$B$32:$B$48</c:f>
              <c:numCache>
                <c:formatCode>0.0</c:formatCode>
                <c:ptCount val="17"/>
                <c:pt idx="0">
                  <c:v>19.630000000000013</c:v>
                </c:pt>
                <c:pt idx="1">
                  <c:v>31.74</c:v>
                </c:pt>
                <c:pt idx="2">
                  <c:v>19.939999999999987</c:v>
                </c:pt>
                <c:pt idx="3">
                  <c:v>19.29</c:v>
                </c:pt>
                <c:pt idx="4">
                  <c:v>2.7</c:v>
                </c:pt>
                <c:pt idx="5">
                  <c:v>2.09</c:v>
                </c:pt>
                <c:pt idx="6">
                  <c:v>30.12</c:v>
                </c:pt>
                <c:pt idx="7">
                  <c:v>17.610000000000014</c:v>
                </c:pt>
                <c:pt idx="8">
                  <c:v>47.8</c:v>
                </c:pt>
                <c:pt idx="9">
                  <c:v>10.99</c:v>
                </c:pt>
                <c:pt idx="10">
                  <c:v>7.64</c:v>
                </c:pt>
                <c:pt idx="11">
                  <c:v>13.8</c:v>
                </c:pt>
                <c:pt idx="12">
                  <c:v>47.94</c:v>
                </c:pt>
                <c:pt idx="13">
                  <c:v>21.56</c:v>
                </c:pt>
                <c:pt idx="14">
                  <c:v>14.01</c:v>
                </c:pt>
                <c:pt idx="15">
                  <c:v>2.8899999999999997</c:v>
                </c:pt>
                <c:pt idx="16">
                  <c:v>19.350000000000001</c:v>
                </c:pt>
              </c:numCache>
            </c:numRef>
          </c:val>
        </c:ser>
        <c:ser>
          <c:idx val="1"/>
          <c:order val="1"/>
          <c:tx>
            <c:strRef>
              <c:f>จอตา!$C$30</c:f>
              <c:strCache>
                <c:ptCount val="1"/>
                <c:pt idx="0">
                  <c:v>ตรวจ Creatinine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9BBB59">
                  <a:lumMod val="50000"/>
                </a:srgbClr>
              </a:solidFill>
            </a:ln>
          </c:spPr>
          <c:cat>
            <c:strRef>
              <c:f>จอตา!$A$32:$A$48</c:f>
              <c:strCache>
                <c:ptCount val="17"/>
                <c:pt idx="0">
                  <c:v>รพ.พระนครศรีอยุธยา</c:v>
                </c:pt>
                <c:pt idx="1">
                  <c:v>รพ.เสนา</c:v>
                </c:pt>
                <c:pt idx="2">
                  <c:v>รพ.ท่าเรือ</c:v>
                </c:pt>
                <c:pt idx="3">
                  <c:v>รพ.สมเด็จพระสังฆราช(นครหลวง)</c:v>
                </c:pt>
                <c:pt idx="4">
                  <c:v>รพ.บางไทร</c:v>
                </c:pt>
                <c:pt idx="5">
                  <c:v>รพ.บางบาล</c:v>
                </c:pt>
                <c:pt idx="6">
                  <c:v>รพ.บางปะอิน</c:v>
                </c:pt>
                <c:pt idx="7">
                  <c:v>รพ.บางปะหัน</c:v>
                </c:pt>
                <c:pt idx="8">
                  <c:v>รพ.ผักไห่</c:v>
                </c:pt>
                <c:pt idx="9">
                  <c:v>รพ.ภาชี</c:v>
                </c:pt>
                <c:pt idx="10">
                  <c:v>รพ.ลาดบัวหลวง</c:v>
                </c:pt>
                <c:pt idx="11">
                  <c:v>รพ.วังน้อย</c:v>
                </c:pt>
                <c:pt idx="12">
                  <c:v>รพ.บางซ้าย</c:v>
                </c:pt>
                <c:pt idx="13">
                  <c:v> รพ.อุทัย</c:v>
                </c:pt>
                <c:pt idx="14">
                  <c:v>รพ.มหาราช</c:v>
                </c:pt>
                <c:pt idx="15">
                  <c:v>รพ.บ้านแพรก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จอตา!$C$32:$C$48</c:f>
              <c:numCache>
                <c:formatCode>General</c:formatCode>
                <c:ptCount val="17"/>
                <c:pt idx="0">
                  <c:v>22.66</c:v>
                </c:pt>
                <c:pt idx="1">
                  <c:v>53.52</c:v>
                </c:pt>
                <c:pt idx="2">
                  <c:v>48.36</c:v>
                </c:pt>
                <c:pt idx="3">
                  <c:v>2.12</c:v>
                </c:pt>
                <c:pt idx="4">
                  <c:v>62.230000000000011</c:v>
                </c:pt>
                <c:pt idx="5">
                  <c:v>29.150000000000013</c:v>
                </c:pt>
                <c:pt idx="6">
                  <c:v>3.86</c:v>
                </c:pt>
                <c:pt idx="7">
                  <c:v>40.81</c:v>
                </c:pt>
                <c:pt idx="8">
                  <c:v>45.6</c:v>
                </c:pt>
                <c:pt idx="9">
                  <c:v>0.59</c:v>
                </c:pt>
                <c:pt idx="10">
                  <c:v>28.72</c:v>
                </c:pt>
                <c:pt idx="11">
                  <c:v>40.130000000000003</c:v>
                </c:pt>
                <c:pt idx="12">
                  <c:v>50.120000000000012</c:v>
                </c:pt>
                <c:pt idx="13">
                  <c:v>4.08</c:v>
                </c:pt>
                <c:pt idx="14">
                  <c:v>6.3</c:v>
                </c:pt>
                <c:pt idx="15">
                  <c:v>28.9</c:v>
                </c:pt>
                <c:pt idx="16">
                  <c:v>30.09</c:v>
                </c:pt>
              </c:numCache>
            </c:numRef>
          </c:val>
        </c:ser>
        <c:gapWidth val="98"/>
        <c:axId val="108548480"/>
        <c:axId val="108550016"/>
      </c:barChart>
      <c:catAx>
        <c:axId val="108548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08550016"/>
        <c:crosses val="autoZero"/>
        <c:auto val="1"/>
        <c:lblAlgn val="ctr"/>
        <c:lblOffset val="100"/>
      </c:catAx>
      <c:valAx>
        <c:axId val="108550016"/>
        <c:scaling>
          <c:orientation val="minMax"/>
          <c:max val="100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ร้อยละ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7.9130096655927185E-3"/>
              <c:y val="0.10469047500469301"/>
            </c:manualLayout>
          </c:layout>
        </c:title>
        <c:numFmt formatCode="#,##0.0" sourceLinked="0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08548480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31996092817943278"/>
          <c:y val="0.21088378846261241"/>
          <c:w val="0.46347112860892375"/>
          <c:h val="5.1299045066175164E-2"/>
        </c:manualLayout>
      </c:layout>
    </c:legend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/>
          <a:lstStyle/>
          <a:p>
            <a:pPr>
              <a:defRPr sz="2000"/>
            </a:pPr>
            <a:r>
              <a:rPr lang="th-TH" sz="2000" dirty="0"/>
              <a:t>ร้อยละผู้ป่วยเบาหวานที่ได้รับการตรวจเท้าประจำปี รายอำเภอ จ.พระนครศรีอยุธยา ปีงบประมาณ </a:t>
            </a:r>
            <a:r>
              <a:rPr lang="en-US" sz="2000" dirty="0"/>
              <a:t>2557 </a:t>
            </a:r>
            <a:r>
              <a:rPr lang="th-TH" sz="1800" b="0" dirty="0"/>
              <a:t>(ต</a:t>
            </a:r>
            <a:r>
              <a:rPr lang="en-US" sz="1800" b="0" dirty="0"/>
              <a:t>.</a:t>
            </a:r>
            <a:r>
              <a:rPr lang="th-TH" sz="1800" b="0" dirty="0"/>
              <a:t>ค. </a:t>
            </a:r>
            <a:r>
              <a:rPr lang="en-US" sz="1800" b="0" dirty="0"/>
              <a:t>56 - 15 </a:t>
            </a:r>
            <a:r>
              <a:rPr lang="th-TH" sz="1800" b="0" dirty="0"/>
              <a:t>ก.พ.</a:t>
            </a:r>
            <a:r>
              <a:rPr lang="en-US" sz="1800" b="0" dirty="0"/>
              <a:t>57)</a:t>
            </a:r>
            <a:endParaRPr lang="en-US" sz="2000" b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9.6875000000000044E-2"/>
          <c:y val="0.17391371568471714"/>
          <c:w val="0.91609772814006551"/>
          <c:h val="0.57467965935423848"/>
        </c:manualLayout>
      </c:layout>
      <c:barChart>
        <c:barDir val="col"/>
        <c:grouping val="clustered"/>
        <c:ser>
          <c:idx val="0"/>
          <c:order val="0"/>
          <c:tx>
            <c:strRef>
              <c:f>Sheet4!$H$4</c:f>
              <c:strCache>
                <c:ptCount val="1"/>
                <c:pt idx="0">
                  <c:v>ร้อยละ</c:v>
                </c:pt>
              </c:strCache>
            </c:strRef>
          </c:tx>
          <c:spPr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c:spPr>
          <c:cat>
            <c:strRef>
              <c:f>Sheet4!$A$5:$A$21</c:f>
              <c:strCache>
                <c:ptCount val="17"/>
                <c:pt idx="0">
                  <c:v>พระนครศรีอยุธยา</c:v>
                </c:pt>
                <c:pt idx="1">
                  <c:v>ท่าเรือ</c:v>
                </c:pt>
                <c:pt idx="2">
                  <c:v>นครหลวง</c:v>
                </c:pt>
                <c:pt idx="3">
                  <c:v>บางไทร</c:v>
                </c:pt>
                <c:pt idx="4">
                  <c:v>บางบาล</c:v>
                </c:pt>
                <c:pt idx="5">
                  <c:v>บางปะอิน</c:v>
                </c:pt>
                <c:pt idx="6">
                  <c:v>บางปะหัน</c:v>
                </c:pt>
                <c:pt idx="7">
                  <c:v>ผักไห่</c:v>
                </c:pt>
                <c:pt idx="8">
                  <c:v>ภาชี</c:v>
                </c:pt>
                <c:pt idx="9">
                  <c:v>ลาดบัวหลวง</c:v>
                </c:pt>
                <c:pt idx="10">
                  <c:v>วังน้อย</c:v>
                </c:pt>
                <c:pt idx="11">
                  <c:v>เสนา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Sheet4!$H$5:$H$21</c:f>
              <c:numCache>
                <c:formatCode>General</c:formatCode>
                <c:ptCount val="17"/>
                <c:pt idx="0">
                  <c:v>17.7</c:v>
                </c:pt>
                <c:pt idx="1">
                  <c:v>12.72</c:v>
                </c:pt>
                <c:pt idx="2">
                  <c:v>11.04</c:v>
                </c:pt>
                <c:pt idx="3">
                  <c:v>5.37</c:v>
                </c:pt>
                <c:pt idx="4">
                  <c:v>18.350000000000001</c:v>
                </c:pt>
                <c:pt idx="5">
                  <c:v>19.54</c:v>
                </c:pt>
                <c:pt idx="6">
                  <c:v>32.160000000000011</c:v>
                </c:pt>
                <c:pt idx="7">
                  <c:v>61.17</c:v>
                </c:pt>
                <c:pt idx="8">
                  <c:v>7.46</c:v>
                </c:pt>
                <c:pt idx="9">
                  <c:v>9.8000000000000007</c:v>
                </c:pt>
                <c:pt idx="10">
                  <c:v>13.360000000000007</c:v>
                </c:pt>
                <c:pt idx="11">
                  <c:v>26.130000000000013</c:v>
                </c:pt>
                <c:pt idx="12">
                  <c:v>9.4700000000000006</c:v>
                </c:pt>
                <c:pt idx="13">
                  <c:v>0.53</c:v>
                </c:pt>
                <c:pt idx="14">
                  <c:v>0.1800000000000001</c:v>
                </c:pt>
                <c:pt idx="15">
                  <c:v>0.58000000000000007</c:v>
                </c:pt>
                <c:pt idx="16">
                  <c:v>15.91</c:v>
                </c:pt>
              </c:numCache>
            </c:numRef>
          </c:val>
        </c:ser>
        <c:gapWidth val="98"/>
        <c:axId val="110476672"/>
        <c:axId val="110696320"/>
      </c:barChart>
      <c:catAx>
        <c:axId val="110476672"/>
        <c:scaling>
          <c:orientation val="minMax"/>
        </c:scaling>
        <c:axPos val="b"/>
        <c:tickLblPos val="nextTo"/>
        <c:crossAx val="110696320"/>
        <c:crosses val="autoZero"/>
        <c:auto val="1"/>
        <c:lblAlgn val="ctr"/>
        <c:lblOffset val="100"/>
      </c:catAx>
      <c:valAx>
        <c:axId val="110696320"/>
        <c:scaling>
          <c:orientation val="minMax"/>
          <c:max val="100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ร้อยละ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7.9129574678536239E-3"/>
              <c:y val="0.1148266041212935"/>
            </c:manualLayout>
          </c:layout>
        </c:title>
        <c:numFmt formatCode="#,##0.0" sourceLinked="0"/>
        <c:tickLblPos val="nextTo"/>
        <c:crossAx val="110476672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/>
          <a:lstStyle/>
          <a:p>
            <a:pPr>
              <a:defRPr sz="1700"/>
            </a:pPr>
            <a:r>
              <a:rPr lang="th-TH" sz="1700" dirty="0"/>
              <a:t>ร้อยละของผู้ป่วยเบาหวานที่ควบคุมระดับน้ำตาลในเลือดได้</a:t>
            </a:r>
            <a:r>
              <a:rPr lang="th-TH" sz="1700" dirty="0" smtClean="0"/>
              <a:t>ดี </a:t>
            </a:r>
            <a:r>
              <a:rPr lang="th-TH" sz="1700" dirty="0"/>
              <a:t>รายอำเภอ จ.พระนครศรีอยุธยา ปีงบประมาณ </a:t>
            </a:r>
            <a:r>
              <a:rPr lang="en-US" sz="1700" dirty="0"/>
              <a:t>2557 </a:t>
            </a:r>
            <a:r>
              <a:rPr lang="en-US" sz="1700" b="0" dirty="0"/>
              <a:t>(1 </a:t>
            </a:r>
            <a:r>
              <a:rPr lang="th-TH" sz="1700" b="0" dirty="0"/>
              <a:t>ต.ค.</a:t>
            </a:r>
            <a:r>
              <a:rPr lang="en-US" sz="1700" b="0" dirty="0"/>
              <a:t>56</a:t>
            </a:r>
            <a:r>
              <a:rPr lang="th-TH" sz="1700" b="0" dirty="0"/>
              <a:t> </a:t>
            </a:r>
            <a:r>
              <a:rPr lang="en-US" sz="1700" b="0" dirty="0"/>
              <a:t>-</a:t>
            </a:r>
            <a:r>
              <a:rPr lang="th-TH" sz="1700" b="0" dirty="0"/>
              <a:t> </a:t>
            </a:r>
            <a:r>
              <a:rPr lang="en-US" sz="1700" b="0" dirty="0"/>
              <a:t>15 </a:t>
            </a:r>
            <a:r>
              <a:rPr lang="th-TH" sz="1700" b="0" dirty="0"/>
              <a:t>ก.พ.</a:t>
            </a:r>
            <a:r>
              <a:rPr lang="en-US" sz="1700" b="0" dirty="0"/>
              <a:t>57</a:t>
            </a:r>
            <a:r>
              <a:rPr lang="th-TH" sz="1700" b="0" dirty="0"/>
              <a:t>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2519976669582967E-2"/>
          <c:y val="0.16226592643661478"/>
          <c:w val="0.89340594925634198"/>
          <c:h val="0.55026899948537011"/>
        </c:manualLayout>
      </c:layout>
      <c:barChart>
        <c:barDir val="col"/>
        <c:grouping val="clustered"/>
        <c:ser>
          <c:idx val="0"/>
          <c:order val="0"/>
          <c:tx>
            <c:strRef>
              <c:f>'DM HT control'!$H$52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cat>
            <c:strRef>
              <c:f>'DM HT control'!$A$53:$A$69</c:f>
              <c:strCache>
                <c:ptCount val="17"/>
                <c:pt idx="0">
                  <c:v>พระนครศรีอยุธยา</c:v>
                </c:pt>
                <c:pt idx="1">
                  <c:v>ท่าเรือ</c:v>
                </c:pt>
                <c:pt idx="2">
                  <c:v>นครหลวง</c:v>
                </c:pt>
                <c:pt idx="3">
                  <c:v>บางไทร</c:v>
                </c:pt>
                <c:pt idx="4">
                  <c:v>บางบาล</c:v>
                </c:pt>
                <c:pt idx="5">
                  <c:v>บางปะอิน</c:v>
                </c:pt>
                <c:pt idx="6">
                  <c:v>บางปะหัน</c:v>
                </c:pt>
                <c:pt idx="7">
                  <c:v>ผักไห่</c:v>
                </c:pt>
                <c:pt idx="8">
                  <c:v>ภาชี</c:v>
                </c:pt>
                <c:pt idx="9">
                  <c:v>ลาดบัวหลวง</c:v>
                </c:pt>
                <c:pt idx="10">
                  <c:v>วังน้อย</c:v>
                </c:pt>
                <c:pt idx="11">
                  <c:v>เสนา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'DM HT control'!$H$53:$H$69</c:f>
              <c:numCache>
                <c:formatCode>0.0</c:formatCode>
                <c:ptCount val="17"/>
                <c:pt idx="0">
                  <c:v>13.350000000000005</c:v>
                </c:pt>
                <c:pt idx="1">
                  <c:v>22.11000000000001</c:v>
                </c:pt>
                <c:pt idx="2">
                  <c:v>23.12</c:v>
                </c:pt>
                <c:pt idx="3">
                  <c:v>29.13000000000001</c:v>
                </c:pt>
                <c:pt idx="4">
                  <c:v>28.77999999999999</c:v>
                </c:pt>
                <c:pt idx="5">
                  <c:v>14.75</c:v>
                </c:pt>
                <c:pt idx="6">
                  <c:v>27.38</c:v>
                </c:pt>
                <c:pt idx="7">
                  <c:v>36.309999999999995</c:v>
                </c:pt>
                <c:pt idx="8">
                  <c:v>23.12</c:v>
                </c:pt>
                <c:pt idx="9">
                  <c:v>12.2</c:v>
                </c:pt>
                <c:pt idx="10">
                  <c:v>26.150000000000009</c:v>
                </c:pt>
                <c:pt idx="11">
                  <c:v>27.53</c:v>
                </c:pt>
                <c:pt idx="12">
                  <c:v>20.54</c:v>
                </c:pt>
                <c:pt idx="13">
                  <c:v>24.61000000000001</c:v>
                </c:pt>
                <c:pt idx="14">
                  <c:v>16.45999999999999</c:v>
                </c:pt>
                <c:pt idx="15">
                  <c:v>24.39</c:v>
                </c:pt>
                <c:pt idx="16">
                  <c:v>22.9</c:v>
                </c:pt>
              </c:numCache>
            </c:numRef>
          </c:val>
        </c:ser>
        <c:gapWidth val="93"/>
        <c:axId val="110807296"/>
        <c:axId val="110878720"/>
      </c:barChart>
      <c:catAx>
        <c:axId val="110807296"/>
        <c:scaling>
          <c:orientation val="minMax"/>
        </c:scaling>
        <c:axPos val="b"/>
        <c:tickLblPos val="nextTo"/>
        <c:crossAx val="110878720"/>
        <c:crosses val="autoZero"/>
        <c:auto val="1"/>
        <c:lblAlgn val="ctr"/>
        <c:lblOffset val="100"/>
      </c:catAx>
      <c:valAx>
        <c:axId val="110878720"/>
        <c:scaling>
          <c:orientation val="minMax"/>
          <c:max val="100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ร้อยละ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7037037037037095E-3"/>
              <c:y val="8.7364079490063765E-2"/>
            </c:manualLayout>
          </c:layout>
        </c:title>
        <c:numFmt formatCode="0.0" sourceLinked="1"/>
        <c:tickLblPos val="nextTo"/>
        <c:crossAx val="110807296"/>
        <c:crosses val="autoZero"/>
        <c:crossBetween val="between"/>
      </c:valAx>
    </c:plotArea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/>
          <a:lstStyle/>
          <a:p>
            <a:pPr>
              <a:defRPr>
                <a:latin typeface="Tahoma" pitchFamily="34" charset="0"/>
                <a:cs typeface="Tahoma" pitchFamily="34" charset="0"/>
              </a:defRPr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เป้าหมายไม่เกิน</a:t>
            </a:r>
            <a:r>
              <a:rPr lang="en-US" baseline="0" dirty="0" smtClean="0">
                <a:latin typeface="Tahoma" pitchFamily="34" charset="0"/>
                <a:cs typeface="Tahoma" pitchFamily="34" charset="0"/>
              </a:rPr>
              <a:t> 50 </a:t>
            </a:r>
            <a:r>
              <a:rPr lang="th-TH" baseline="0" dirty="0" smtClean="0">
                <a:latin typeface="Tahoma" pitchFamily="34" charset="0"/>
                <a:cs typeface="Tahoma" pitchFamily="34" charset="0"/>
              </a:rPr>
              <a:t>ต่อพันประชากร</a:t>
            </a:r>
            <a:endParaRPr lang="th-TH" dirty="0">
              <a:latin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0.29093299235031583"/>
          <c:y val="0.11267605633802817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BEE13F"/>
            </a:solidFill>
          </c:spPr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4245014245014287E-3"/>
                  <c:y val="4.6948356807512146E-3"/>
                </c:manualLayout>
              </c:layout>
              <c:showVal val="1"/>
            </c:dLbl>
            <c:dLbl>
              <c:idx val="1"/>
              <c:layout>
                <c:manualLayout>
                  <c:x val="-4.2735042735042739E-3"/>
                  <c:y val="4.6948356807511738E-3"/>
                </c:manualLayout>
              </c:layout>
              <c:showVal val="1"/>
            </c:dLbl>
            <c:dLbl>
              <c:idx val="2"/>
              <c:layout>
                <c:manualLayout>
                  <c:x val="-1.4245014245014287E-3"/>
                  <c:y val="4.6946508447007476E-3"/>
                </c:manualLayout>
              </c:layout>
              <c:showVal val="1"/>
            </c:dLbl>
            <c:dLbl>
              <c:idx val="3"/>
              <c:layout>
                <c:manualLayout>
                  <c:x val="5.6980056980057243E-3"/>
                  <c:y val="1.1737089201877967E-2"/>
                </c:manualLayout>
              </c:layout>
              <c:showVal val="1"/>
            </c:dLbl>
            <c:dLbl>
              <c:idx val="4"/>
              <c:layout>
                <c:manualLayout>
                  <c:x val="-1.4245014245014287E-3"/>
                  <c:y val="7.04225352112677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9.9715099715100061E-3"/>
                  <c:y val="-4.6950205168015107E-3"/>
                </c:manualLayout>
              </c:layout>
              <c:showVal val="1"/>
            </c:dLbl>
            <c:dLbl>
              <c:idx val="6"/>
              <c:layout>
                <c:manualLayout>
                  <c:x val="-1.4245014245014285E-3"/>
                  <c:y val="-1.8483605042327568E-7"/>
                </c:manualLayout>
              </c:layout>
              <c:showVal val="1"/>
            </c:dLbl>
            <c:dLbl>
              <c:idx val="7"/>
              <c:layout>
                <c:manualLayout>
                  <c:x val="-1.4245014245014283E-3"/>
                  <c:y val="2.3474178403755934E-3"/>
                </c:manualLayout>
              </c:layout>
              <c:showVal val="1"/>
            </c:dLbl>
            <c:dLbl>
              <c:idx val="8"/>
              <c:layout>
                <c:manualLayout>
                  <c:x val="-8.5471207124750426E-3"/>
                  <c:y val="1.1736904365827536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4.694835680751173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2.8490028490028491E-3"/>
                  <c:y val="2.347417840375594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11"/>
              <c:layout>
                <c:manualLayout>
                  <c:x val="2.8490028490028491E-3"/>
                  <c:y val="-2.3474178403755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layout>
                <c:manualLayout>
                  <c:x val="-5.6980056980056983E-3"/>
                  <c:y val="7.0420686850763579E-3"/>
                </c:manualLayout>
              </c:layout>
              <c:showVal val="1"/>
            </c:dLbl>
            <c:dLbl>
              <c:idx val="13"/>
              <c:layout>
                <c:manualLayout>
                  <c:x val="-4.2735042735042739E-3"/>
                  <c:y val="2.347417840375595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15"/>
              <c:layout>
                <c:manualLayout>
                  <c:x val="2.8490028490028491E-3"/>
                  <c:y val="0"/>
                </c:manualLayout>
              </c:layout>
              <c:showVal val="1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000" b="1">
                    <a:solidFill>
                      <a:srgbClr val="0070C0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Sheet1!$A$2:$A$19</c:f>
              <c:strCache>
                <c:ptCount val="18"/>
                <c:pt idx="0">
                  <c:v>เขตสุขภาพที่ 4</c:v>
                </c:pt>
                <c:pt idx="1">
                  <c:v>ภาพรวมจังหวัด</c:v>
                </c:pt>
                <c:pt idx="2">
                  <c:v>อ.พระนครศรีอยุธยา</c:v>
                </c:pt>
                <c:pt idx="3">
                  <c:v>อ.ท่าเรือ</c:v>
                </c:pt>
                <c:pt idx="4">
                  <c:v>อ.นครหลวง</c:v>
                </c:pt>
                <c:pt idx="5">
                  <c:v>อ.บางไทร</c:v>
                </c:pt>
                <c:pt idx="6">
                  <c:v>อ.บางบาล</c:v>
                </c:pt>
                <c:pt idx="7">
                  <c:v>อ.บางปะอิน</c:v>
                </c:pt>
                <c:pt idx="8">
                  <c:v>อ.บางปะหัน</c:v>
                </c:pt>
                <c:pt idx="9">
                  <c:v>อ.ผักไห่</c:v>
                </c:pt>
                <c:pt idx="10">
                  <c:v>อ.ภาชี</c:v>
                </c:pt>
                <c:pt idx="11">
                  <c:v>อ.ลาดบัวหลวง</c:v>
                </c:pt>
                <c:pt idx="12">
                  <c:v>อ.วังน้อย</c:v>
                </c:pt>
                <c:pt idx="13">
                  <c:v>อ.เสนา</c:v>
                </c:pt>
                <c:pt idx="14">
                  <c:v>อ.บางซ้าย</c:v>
                </c:pt>
                <c:pt idx="15">
                  <c:v>อ.อุทัย</c:v>
                </c:pt>
                <c:pt idx="16">
                  <c:v>อ.มหาราช</c:v>
                </c:pt>
                <c:pt idx="17">
                  <c:v>อ.บ้านแพรก</c:v>
                </c:pt>
              </c:strCache>
            </c:strRef>
          </c:cat>
          <c:val>
            <c:numRef>
              <c:f>Sheet1!$B$2:$B$19</c:f>
              <c:numCache>
                <c:formatCode>0.0</c:formatCode>
                <c:ptCount val="18"/>
                <c:pt idx="0">
                  <c:v>27.5</c:v>
                </c:pt>
                <c:pt idx="1">
                  <c:v>12.3</c:v>
                </c:pt>
                <c:pt idx="2">
                  <c:v>56.8</c:v>
                </c:pt>
                <c:pt idx="3">
                  <c:v>9.2000000000000011</c:v>
                </c:pt>
                <c:pt idx="4">
                  <c:v>0</c:v>
                </c:pt>
                <c:pt idx="5">
                  <c:v>1.1000000000000001</c:v>
                </c:pt>
                <c:pt idx="6">
                  <c:v>0.9</c:v>
                </c:pt>
                <c:pt idx="7">
                  <c:v>9.5</c:v>
                </c:pt>
                <c:pt idx="8">
                  <c:v>1.5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3.4</c:v>
                </c:pt>
                <c:pt idx="13">
                  <c:v>0</c:v>
                </c:pt>
                <c:pt idx="14">
                  <c:v>4.5999999999999996</c:v>
                </c:pt>
                <c:pt idx="15">
                  <c:v>3</c:v>
                </c:pt>
                <c:pt idx="16">
                  <c:v>4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คอลัมน์2</c:v>
                </c:pt>
              </c:strCache>
            </c:strRef>
          </c:tx>
          <c:spPr>
            <a:solidFill>
              <a:srgbClr val="004C22"/>
            </a:solidFill>
          </c:spPr>
          <c:dLbls>
            <c:dLbl>
              <c:idx val="2"/>
              <c:layout>
                <c:manualLayout>
                  <c:x val="7.1225071225071313E-3"/>
                  <c:y val="7.0422535211268561E-3"/>
                </c:manualLayout>
              </c:layout>
              <c:showVal val="1"/>
            </c:dLbl>
            <c:dLbl>
              <c:idx val="4"/>
              <c:layout>
                <c:manualLayout>
                  <c:x val="1.4245014245014283E-3"/>
                  <c:y val="9.389671361502432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2.8490028490029012E-3"/>
                  <c:y val="9.389671361502432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9.9715099715100407E-3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1.4245014245014283E-3"/>
                  <c:y val="2.3474178403755934E-3"/>
                </c:manualLayout>
              </c:layout>
              <c:showVal val="1"/>
            </c:dLbl>
            <c:dLbl>
              <c:idx val="9"/>
              <c:layout>
                <c:manualLayout>
                  <c:x val="-2.8490028490028491E-3"/>
                  <c:y val="9.389671361502432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12"/>
              <c:layout>
                <c:manualLayout>
                  <c:x val="2.8490028490028491E-3"/>
                  <c:y val="9.3896713615023528E-3"/>
                </c:manualLayout>
              </c:layout>
              <c:showVal val="1"/>
            </c:dLbl>
            <c:dLbl>
              <c:idx val="14"/>
              <c:layout>
                <c:manualLayout>
                  <c:x val="4.2733921080379007E-3"/>
                  <c:y val="4.6948356807512545E-3"/>
                </c:manualLayout>
              </c:layout>
              <c:showVal val="1"/>
            </c:dLbl>
            <c:dLbl>
              <c:idx val="15"/>
              <c:layout>
                <c:manualLayout>
                  <c:x val="4.2735042735042739E-3"/>
                  <c:y val="1.4084507042253521E-2"/>
                </c:manualLayout>
              </c:layout>
              <c:showVal val="1"/>
            </c:dLbl>
            <c:dLbl>
              <c:idx val="16"/>
              <c:layout>
                <c:manualLayout>
                  <c:x val="5.6980056980056983E-3"/>
                  <c:y val="4.6948356807512545E-3"/>
                </c:manualLayout>
              </c:layout>
              <c:showVal val="1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rgbClr val="004C2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Sheet1!$A$2:$A$19</c:f>
              <c:strCache>
                <c:ptCount val="18"/>
                <c:pt idx="0">
                  <c:v>เขตสุขภาพที่ 4</c:v>
                </c:pt>
                <c:pt idx="1">
                  <c:v>ภาพรวมจังหวัด</c:v>
                </c:pt>
                <c:pt idx="2">
                  <c:v>อ.พระนครศรีอยุธยา</c:v>
                </c:pt>
                <c:pt idx="3">
                  <c:v>อ.ท่าเรือ</c:v>
                </c:pt>
                <c:pt idx="4">
                  <c:v>อ.นครหลวง</c:v>
                </c:pt>
                <c:pt idx="5">
                  <c:v>อ.บางไทร</c:v>
                </c:pt>
                <c:pt idx="6">
                  <c:v>อ.บางบาล</c:v>
                </c:pt>
                <c:pt idx="7">
                  <c:v>อ.บางปะอิน</c:v>
                </c:pt>
                <c:pt idx="8">
                  <c:v>อ.บางปะหัน</c:v>
                </c:pt>
                <c:pt idx="9">
                  <c:v>อ.ผักไห่</c:v>
                </c:pt>
                <c:pt idx="10">
                  <c:v>อ.ภาชี</c:v>
                </c:pt>
                <c:pt idx="11">
                  <c:v>อ.ลาดบัวหลวง</c:v>
                </c:pt>
                <c:pt idx="12">
                  <c:v>อ.วังน้อย</c:v>
                </c:pt>
                <c:pt idx="13">
                  <c:v>อ.เสนา</c:v>
                </c:pt>
                <c:pt idx="14">
                  <c:v>อ.บางซ้าย</c:v>
                </c:pt>
                <c:pt idx="15">
                  <c:v>อ.อุทัย</c:v>
                </c:pt>
                <c:pt idx="16">
                  <c:v>อ.มหาราช</c:v>
                </c:pt>
                <c:pt idx="17">
                  <c:v>อ.บ้านแพรก</c:v>
                </c:pt>
              </c:strCache>
            </c:strRef>
          </c:cat>
          <c:val>
            <c:numRef>
              <c:f>Sheet1!$C$2:$C$19</c:f>
              <c:numCache>
                <c:formatCode>0.0</c:formatCode>
                <c:ptCount val="18"/>
                <c:pt idx="1">
                  <c:v>2.8</c:v>
                </c:pt>
                <c:pt idx="2">
                  <c:v>8.9</c:v>
                </c:pt>
                <c:pt idx="3">
                  <c:v>2.7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5.5</c:v>
                </c:pt>
                <c:pt idx="8">
                  <c:v>1.8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1.3</c:v>
                </c:pt>
                <c:pt idx="13">
                  <c:v>6</c:v>
                </c:pt>
                <c:pt idx="14">
                  <c:v>0.8</c:v>
                </c:pt>
                <c:pt idx="15">
                  <c:v>1.6</c:v>
                </c:pt>
                <c:pt idx="16">
                  <c:v>0.8</c:v>
                </c:pt>
                <c:pt idx="17">
                  <c:v>0</c:v>
                </c:pt>
              </c:numCache>
            </c:numRef>
          </c:val>
        </c:ser>
        <c:axId val="57358976"/>
        <c:axId val="57360768"/>
      </c:barChart>
      <c:catAx>
        <c:axId val="57358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ahoma" pitchFamily="34" charset="0"/>
                <a:cs typeface="Tahoma" pitchFamily="34" charset="0"/>
              </a:defRPr>
            </a:pPr>
            <a:endParaRPr lang="th-TH"/>
          </a:p>
        </c:txPr>
        <c:crossAx val="57360768"/>
        <c:crosses val="autoZero"/>
        <c:auto val="1"/>
        <c:lblAlgn val="ctr"/>
        <c:lblOffset val="100"/>
      </c:catAx>
      <c:valAx>
        <c:axId val="57360768"/>
        <c:scaling>
          <c:orientation val="minMax"/>
          <c:max val="60"/>
        </c:scaling>
        <c:axPos val="l"/>
        <c:numFmt formatCode="0" sourceLinked="0"/>
        <c:tickLblPos val="nextTo"/>
        <c:txPr>
          <a:bodyPr/>
          <a:lstStyle/>
          <a:p>
            <a:pPr>
              <a:defRPr sz="1400" b="1">
                <a:latin typeface="Tahoma" pitchFamily="34" charset="0"/>
                <a:cs typeface="Tahoma" pitchFamily="34" charset="0"/>
              </a:defRPr>
            </a:pPr>
            <a:endParaRPr lang="th-TH"/>
          </a:p>
        </c:txPr>
        <c:crossAx val="57358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1800"/>
            </a:pPr>
            <a:r>
              <a:rPr lang="th-TH" sz="1800" dirty="0"/>
              <a:t>ร้อยละของ</a:t>
            </a:r>
            <a:r>
              <a:rPr lang="th-TH" sz="1800" dirty="0" smtClean="0"/>
              <a:t>ผู้ป่วย</a:t>
            </a:r>
            <a:r>
              <a:rPr lang="th-TH" sz="1700" dirty="0" smtClean="0"/>
              <a:t>ความ</a:t>
            </a:r>
            <a:r>
              <a:rPr lang="th-TH" sz="1800" dirty="0"/>
              <a:t>ดันโลหิตสูงที่ควบคุมความดันโลหิตได้ดี รายอำเภอ จ.พระนครศรีอยุธยา ปีงบประมาณ </a:t>
            </a:r>
            <a:r>
              <a:rPr lang="en-US" sz="1800" dirty="0"/>
              <a:t>2557 </a:t>
            </a:r>
            <a:r>
              <a:rPr lang="en-US" sz="1600" b="0" dirty="0"/>
              <a:t>(1 </a:t>
            </a:r>
            <a:r>
              <a:rPr lang="th-TH" sz="1600" b="0" dirty="0"/>
              <a:t>ต.ค.</a:t>
            </a:r>
            <a:r>
              <a:rPr lang="en-US" sz="1600" b="0" dirty="0" smtClean="0"/>
              <a:t>56-15 </a:t>
            </a:r>
            <a:r>
              <a:rPr lang="th-TH" sz="1600" b="0" dirty="0"/>
              <a:t>ก.พ.</a:t>
            </a:r>
            <a:r>
              <a:rPr lang="en-US" sz="1600" b="0" dirty="0"/>
              <a:t>57</a:t>
            </a:r>
            <a:r>
              <a:rPr lang="th-TH" sz="1600" b="0" dirty="0"/>
              <a:t>)</a:t>
            </a:r>
            <a:endParaRPr lang="th-TH" sz="1800" b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9.9931141910158144E-2"/>
          <c:y val="0.15632095809579211"/>
          <c:w val="0.8934059492563422"/>
          <c:h val="0.58518747604822929"/>
        </c:manualLayout>
      </c:layout>
      <c:barChart>
        <c:barDir val="col"/>
        <c:grouping val="clustered"/>
        <c:ser>
          <c:idx val="0"/>
          <c:order val="0"/>
          <c:tx>
            <c:strRef>
              <c:f>'DM HT control'!$H$77</c:f>
              <c:strCache>
                <c:ptCount val="1"/>
                <c:pt idx="0">
                  <c:v>ร้อยละ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cat>
            <c:strRef>
              <c:f>'DM HT control'!$A$78:$A$94</c:f>
              <c:strCache>
                <c:ptCount val="17"/>
                <c:pt idx="0">
                  <c:v>พระนครศรีอยุธยา</c:v>
                </c:pt>
                <c:pt idx="1">
                  <c:v>ท่าเรือ</c:v>
                </c:pt>
                <c:pt idx="2">
                  <c:v>นครหลวง</c:v>
                </c:pt>
                <c:pt idx="3">
                  <c:v>บางไทร</c:v>
                </c:pt>
                <c:pt idx="4">
                  <c:v>บางบาล</c:v>
                </c:pt>
                <c:pt idx="5">
                  <c:v>บางปะอิน</c:v>
                </c:pt>
                <c:pt idx="6">
                  <c:v>บางปะหัน</c:v>
                </c:pt>
                <c:pt idx="7">
                  <c:v>ผักไห่</c:v>
                </c:pt>
                <c:pt idx="8">
                  <c:v>ภาชี</c:v>
                </c:pt>
                <c:pt idx="9">
                  <c:v>ลาดบัวหลวง</c:v>
                </c:pt>
                <c:pt idx="10">
                  <c:v>วังน้อย</c:v>
                </c:pt>
                <c:pt idx="11">
                  <c:v>เสนา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'DM HT control'!$H$78:$H$94</c:f>
              <c:numCache>
                <c:formatCode>0.0</c:formatCode>
                <c:ptCount val="17"/>
                <c:pt idx="0">
                  <c:v>31.22</c:v>
                </c:pt>
                <c:pt idx="1">
                  <c:v>31.02</c:v>
                </c:pt>
                <c:pt idx="2">
                  <c:v>39.64</c:v>
                </c:pt>
                <c:pt idx="3">
                  <c:v>28.29</c:v>
                </c:pt>
                <c:pt idx="4">
                  <c:v>34.58</c:v>
                </c:pt>
                <c:pt idx="5">
                  <c:v>21.01</c:v>
                </c:pt>
                <c:pt idx="6">
                  <c:v>31.7</c:v>
                </c:pt>
                <c:pt idx="7">
                  <c:v>41.190000000000012</c:v>
                </c:pt>
                <c:pt idx="8">
                  <c:v>31.38</c:v>
                </c:pt>
                <c:pt idx="9">
                  <c:v>21.97</c:v>
                </c:pt>
                <c:pt idx="10">
                  <c:v>22.57</c:v>
                </c:pt>
                <c:pt idx="11">
                  <c:v>30.27</c:v>
                </c:pt>
                <c:pt idx="12">
                  <c:v>24.71</c:v>
                </c:pt>
                <c:pt idx="13">
                  <c:v>28.9</c:v>
                </c:pt>
                <c:pt idx="14">
                  <c:v>34.480000000000004</c:v>
                </c:pt>
                <c:pt idx="15">
                  <c:v>42.33</c:v>
                </c:pt>
                <c:pt idx="16">
                  <c:v>30.35</c:v>
                </c:pt>
              </c:numCache>
            </c:numRef>
          </c:val>
        </c:ser>
        <c:gapWidth val="93"/>
        <c:axId val="113686400"/>
        <c:axId val="113687936"/>
      </c:barChart>
      <c:catAx>
        <c:axId val="113686400"/>
        <c:scaling>
          <c:orientation val="minMax"/>
        </c:scaling>
        <c:axPos val="b"/>
        <c:tickLblPos val="nextTo"/>
        <c:crossAx val="113687936"/>
        <c:crosses val="autoZero"/>
        <c:auto val="1"/>
        <c:lblAlgn val="ctr"/>
        <c:lblOffset val="100"/>
      </c:catAx>
      <c:valAx>
        <c:axId val="113687936"/>
        <c:scaling>
          <c:orientation val="minMax"/>
          <c:max val="100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ร้อยละ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7037037037037086E-3"/>
              <c:y val="8.7364079490063765E-2"/>
            </c:manualLayout>
          </c:layout>
        </c:title>
        <c:numFmt formatCode="0.0" sourceLinked="1"/>
        <c:tickLblPos val="nextTo"/>
        <c:crossAx val="113686400"/>
        <c:crosses val="autoZero"/>
        <c:crossBetween val="between"/>
      </c:valAx>
    </c:plotArea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/>
            </a:pPr>
            <a:r>
              <a:rPr lang="th-TH"/>
              <a:t>อัตราตาย</a:t>
            </a:r>
            <a:r>
              <a:rPr lang="en-US"/>
              <a:t>/</a:t>
            </a:r>
            <a:r>
              <a:rPr lang="th-TH"/>
              <a:t>แสนประชากร โรคหลอดเลือดสมองใหญ่ เป็นรายอำเภอ จ.พระนครศรีอยุธยา พ.ศ.</a:t>
            </a:r>
            <a:r>
              <a:rPr lang="en-US"/>
              <a:t>2555-2556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9050192457711124E-2"/>
          <c:y val="0.16621357814144241"/>
          <c:w val="0.90391558674003647"/>
          <c:h val="0.59184005225153513"/>
        </c:manualLayout>
      </c:layout>
      <c:barChart>
        <c:barDir val="col"/>
        <c:grouping val="clustered"/>
        <c:ser>
          <c:idx val="0"/>
          <c:order val="0"/>
          <c:tx>
            <c:strRef>
              <c:f>'dist sex L60-69'!$K$29</c:f>
              <c:strCache>
                <c:ptCount val="1"/>
                <c:pt idx="0">
                  <c:v>2555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dLbls>
            <c:dLbl>
              <c:idx val="16"/>
              <c:layout/>
              <c:dLblPos val="inEnd"/>
              <c:showVal val="1"/>
            </c:dLbl>
            <c:delete val="1"/>
            <c:txPr>
              <a:bodyPr rot="-5400000" vert="horz"/>
              <a:lstStyle/>
              <a:p>
                <a:pPr>
                  <a:defRPr sz="1200"/>
                </a:pPr>
                <a:endParaRPr lang="th-TH"/>
              </a:p>
            </c:txPr>
            <c:dLblPos val="inEnd"/>
          </c:dLbls>
          <c:cat>
            <c:strRef>
              <c:f>'dist sex L60-69'!$I$31:$I$47</c:f>
              <c:strCache>
                <c:ptCount val="17"/>
                <c:pt idx="0">
                  <c:v>พระนครศรีอยุธยา</c:v>
                </c:pt>
                <c:pt idx="1">
                  <c:v>ท่าเรือ</c:v>
                </c:pt>
                <c:pt idx="2">
                  <c:v>นครหลวง</c:v>
                </c:pt>
                <c:pt idx="3">
                  <c:v>บางไทร</c:v>
                </c:pt>
                <c:pt idx="4">
                  <c:v>บางบาล</c:v>
                </c:pt>
                <c:pt idx="5">
                  <c:v>บางปะอิน</c:v>
                </c:pt>
                <c:pt idx="6">
                  <c:v>บางปะหัน</c:v>
                </c:pt>
                <c:pt idx="7">
                  <c:v>ผักไห่</c:v>
                </c:pt>
                <c:pt idx="8">
                  <c:v>ภาชี</c:v>
                </c:pt>
                <c:pt idx="9">
                  <c:v>ลาดบัวหลวง</c:v>
                </c:pt>
                <c:pt idx="10">
                  <c:v>วังน้อย</c:v>
                </c:pt>
                <c:pt idx="11">
                  <c:v>เสนา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'dist sex L60-69'!$L$31:$L$47</c:f>
              <c:numCache>
                <c:formatCode>0.0</c:formatCode>
                <c:ptCount val="17"/>
                <c:pt idx="0">
                  <c:v>32.186538874186411</c:v>
                </c:pt>
                <c:pt idx="1">
                  <c:v>37.854889589905241</c:v>
                </c:pt>
                <c:pt idx="2">
                  <c:v>65.863497900600919</c:v>
                </c:pt>
                <c:pt idx="3">
                  <c:v>42.002688172042994</c:v>
                </c:pt>
                <c:pt idx="4">
                  <c:v>37.600509053045585</c:v>
                </c:pt>
                <c:pt idx="5">
                  <c:v>29.672679647611329</c:v>
                </c:pt>
                <c:pt idx="6">
                  <c:v>38.44305622296978</c:v>
                </c:pt>
                <c:pt idx="7">
                  <c:v>40.442488402521711</c:v>
                </c:pt>
                <c:pt idx="8">
                  <c:v>38.809831824062094</c:v>
                </c:pt>
                <c:pt idx="9">
                  <c:v>18.235340089092663</c:v>
                </c:pt>
                <c:pt idx="10">
                  <c:v>44.656362091070172</c:v>
                </c:pt>
                <c:pt idx="11">
                  <c:v>43.497825108744514</c:v>
                </c:pt>
                <c:pt idx="12">
                  <c:v>25.642340632852942</c:v>
                </c:pt>
                <c:pt idx="13">
                  <c:v>34.974386405250172</c:v>
                </c:pt>
                <c:pt idx="14">
                  <c:v>25.423728813559279</c:v>
                </c:pt>
                <c:pt idx="15">
                  <c:v>33.222591362126309</c:v>
                </c:pt>
                <c:pt idx="16">
                  <c:v>36.798574433308261</c:v>
                </c:pt>
              </c:numCache>
            </c:numRef>
          </c:val>
        </c:ser>
        <c:ser>
          <c:idx val="1"/>
          <c:order val="1"/>
          <c:tx>
            <c:strRef>
              <c:f>'dist sex L60-69'!$N$29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990000"/>
            </a:solidFill>
            <a:ln>
              <a:solidFill>
                <a:schemeClr val="tx1"/>
              </a:solidFill>
            </a:ln>
          </c:spPr>
          <c:dLbls>
            <c:dLbl>
              <c:idx val="16"/>
              <c:layout/>
              <c:dLblPos val="inEnd"/>
              <c:showVal val="1"/>
            </c:dLbl>
            <c:delete val="1"/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th-TH"/>
              </a:p>
            </c:txPr>
            <c:dLblPos val="inEnd"/>
          </c:dLbls>
          <c:cat>
            <c:strRef>
              <c:f>'dist sex L60-69'!$I$31:$I$47</c:f>
              <c:strCache>
                <c:ptCount val="17"/>
                <c:pt idx="0">
                  <c:v>พระนครศรีอยุธยา</c:v>
                </c:pt>
                <c:pt idx="1">
                  <c:v>ท่าเรือ</c:v>
                </c:pt>
                <c:pt idx="2">
                  <c:v>นครหลวง</c:v>
                </c:pt>
                <c:pt idx="3">
                  <c:v>บางไทร</c:v>
                </c:pt>
                <c:pt idx="4">
                  <c:v>บางบาล</c:v>
                </c:pt>
                <c:pt idx="5">
                  <c:v>บางปะอิน</c:v>
                </c:pt>
                <c:pt idx="6">
                  <c:v>บางปะหัน</c:v>
                </c:pt>
                <c:pt idx="7">
                  <c:v>ผักไห่</c:v>
                </c:pt>
                <c:pt idx="8">
                  <c:v>ภาชี</c:v>
                </c:pt>
                <c:pt idx="9">
                  <c:v>ลาดบัวหลวง</c:v>
                </c:pt>
                <c:pt idx="10">
                  <c:v>วังน้อย</c:v>
                </c:pt>
                <c:pt idx="11">
                  <c:v>เสนา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'dist sex L60-69'!$O$31:$O$47</c:f>
              <c:numCache>
                <c:formatCode>0.0</c:formatCode>
                <c:ptCount val="17"/>
                <c:pt idx="0">
                  <c:v>30.756026035333623</c:v>
                </c:pt>
                <c:pt idx="1">
                  <c:v>33.648790746582563</c:v>
                </c:pt>
                <c:pt idx="2">
                  <c:v>32.931748950300495</c:v>
                </c:pt>
                <c:pt idx="3">
                  <c:v>39.902553763440864</c:v>
                </c:pt>
                <c:pt idx="4">
                  <c:v>34.708162202811415</c:v>
                </c:pt>
                <c:pt idx="5">
                  <c:v>38.881442296870041</c:v>
                </c:pt>
                <c:pt idx="6">
                  <c:v>36.040365209034121</c:v>
                </c:pt>
                <c:pt idx="7">
                  <c:v>54.716307838705895</c:v>
                </c:pt>
                <c:pt idx="8">
                  <c:v>54.980595084087966</c:v>
                </c:pt>
                <c:pt idx="9">
                  <c:v>23.445437257404812</c:v>
                </c:pt>
                <c:pt idx="10">
                  <c:v>38.894250853512673</c:v>
                </c:pt>
                <c:pt idx="11">
                  <c:v>29.998500074996208</c:v>
                </c:pt>
                <c:pt idx="12">
                  <c:v>56.413149392276495</c:v>
                </c:pt>
                <c:pt idx="13">
                  <c:v>37.031703252617895</c:v>
                </c:pt>
                <c:pt idx="14">
                  <c:v>21.186440677966061</c:v>
                </c:pt>
                <c:pt idx="15">
                  <c:v>66.44518272425249</c:v>
                </c:pt>
                <c:pt idx="16">
                  <c:v>36.672551918125826</c:v>
                </c:pt>
              </c:numCache>
            </c:numRef>
          </c:val>
        </c:ser>
        <c:gapWidth val="95"/>
        <c:axId val="127636224"/>
        <c:axId val="127637760"/>
      </c:barChart>
      <c:catAx>
        <c:axId val="127636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/>
            </a:pPr>
            <a:endParaRPr lang="th-TH"/>
          </a:p>
        </c:txPr>
        <c:crossAx val="127637760"/>
        <c:crosses val="autoZero"/>
        <c:auto val="1"/>
        <c:lblAlgn val="ctr"/>
        <c:lblOffset val="100"/>
      </c:catAx>
      <c:valAx>
        <c:axId val="127637760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อัตรา</a:t>
                </a:r>
                <a:r>
                  <a:rPr lang="en-US"/>
                  <a:t>/</a:t>
                </a:r>
                <a:r>
                  <a:rPr lang="th-TH"/>
                  <a:t>แสนคน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9.5482177631021473E-2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b="0"/>
            </a:pPr>
            <a:endParaRPr lang="th-TH"/>
          </a:p>
        </c:txPr>
        <c:crossAx val="127636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0857425222334132"/>
          <c:y val="0.18645161290322584"/>
          <c:w val="0.36869912905851993"/>
          <c:h val="5.5554265394245073E-2"/>
        </c:manualLayout>
      </c:layout>
      <c:txPr>
        <a:bodyPr/>
        <a:lstStyle/>
        <a:p>
          <a:pPr>
            <a:defRPr sz="1800"/>
          </a:pPr>
          <a:endParaRPr lang="th-TH"/>
        </a:p>
      </c:txPr>
    </c:legend>
    <c:plotVisOnly val="1"/>
  </c:chart>
  <c:txPr>
    <a:bodyPr/>
    <a:lstStyle/>
    <a:p>
      <a:pPr>
        <a:defRPr sz="1600" b="1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/>
            </a:pPr>
            <a:r>
              <a:rPr lang="th-TH"/>
              <a:t>อัตราตาย</a:t>
            </a:r>
            <a:r>
              <a:rPr lang="en-US"/>
              <a:t>/</a:t>
            </a:r>
            <a:r>
              <a:rPr lang="th-TH"/>
              <a:t>แสนประชากร โรคหลอดเลือดสมองใหญ่ จำแนกตามเพศ รายอำเภอ จ.พระนครศรีอยุธยา พ.ศ.</a:t>
            </a:r>
            <a:r>
              <a:rPr lang="en-US"/>
              <a:t>2556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9050192457711124E-2"/>
          <c:y val="0.16621357814144241"/>
          <c:w val="0.90391558674003647"/>
          <c:h val="0.59184005225153513"/>
        </c:manualLayout>
      </c:layout>
      <c:barChart>
        <c:barDir val="col"/>
        <c:grouping val="clustered"/>
        <c:ser>
          <c:idx val="0"/>
          <c:order val="0"/>
          <c:tx>
            <c:strRef>
              <c:f>'dist sex L60-69'!$M$30</c:f>
              <c:strCache>
                <c:ptCount val="1"/>
                <c:pt idx="0">
                  <c:v>ชาย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cat>
            <c:strRef>
              <c:f>'dist sex L60-69'!$I$31:$I$47</c:f>
              <c:strCache>
                <c:ptCount val="17"/>
                <c:pt idx="0">
                  <c:v>พระนครศรีอยุธยา</c:v>
                </c:pt>
                <c:pt idx="1">
                  <c:v>ท่าเรือ</c:v>
                </c:pt>
                <c:pt idx="2">
                  <c:v>นครหลวง</c:v>
                </c:pt>
                <c:pt idx="3">
                  <c:v>บางไทร</c:v>
                </c:pt>
                <c:pt idx="4">
                  <c:v>บางบาล</c:v>
                </c:pt>
                <c:pt idx="5">
                  <c:v>บางปะอิน</c:v>
                </c:pt>
                <c:pt idx="6">
                  <c:v>บางปะหัน</c:v>
                </c:pt>
                <c:pt idx="7">
                  <c:v>ผักไห่</c:v>
                </c:pt>
                <c:pt idx="8">
                  <c:v>ภาชี</c:v>
                </c:pt>
                <c:pt idx="9">
                  <c:v>ลาดบัวหลวง</c:v>
                </c:pt>
                <c:pt idx="10">
                  <c:v>วังน้อย</c:v>
                </c:pt>
                <c:pt idx="11">
                  <c:v>เสนา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'dist sex L60-69'!$M$31:$M$47</c:f>
              <c:numCache>
                <c:formatCode>0.0</c:formatCode>
                <c:ptCount val="17"/>
                <c:pt idx="0">
                  <c:v>40.237250752585616</c:v>
                </c:pt>
                <c:pt idx="1">
                  <c:v>48.364403798804084</c:v>
                </c:pt>
                <c:pt idx="2">
                  <c:v>34.630035784370364</c:v>
                </c:pt>
                <c:pt idx="3">
                  <c:v>38.422131147541037</c:v>
                </c:pt>
                <c:pt idx="4">
                  <c:v>48.071145295036644</c:v>
                </c:pt>
                <c:pt idx="5">
                  <c:v>44.893858092652344</c:v>
                </c:pt>
                <c:pt idx="6">
                  <c:v>30.069159065851458</c:v>
                </c:pt>
                <c:pt idx="7">
                  <c:v>68.870523415978056</c:v>
                </c:pt>
                <c:pt idx="8">
                  <c:v>73.406740073406567</c:v>
                </c:pt>
                <c:pt idx="9">
                  <c:v>42.348208141442996</c:v>
                </c:pt>
                <c:pt idx="10">
                  <c:v>41.261420571765342</c:v>
                </c:pt>
                <c:pt idx="11">
                  <c:v>43.369164524023404</c:v>
                </c:pt>
                <c:pt idx="12">
                  <c:v>72.343943778420808</c:v>
                </c:pt>
                <c:pt idx="13">
                  <c:v>42.747830547599712</c:v>
                </c:pt>
                <c:pt idx="14">
                  <c:v>26.740351189945628</c:v>
                </c:pt>
                <c:pt idx="15">
                  <c:v>93.698758491449809</c:v>
                </c:pt>
                <c:pt idx="16">
                  <c:v>45.176672124426482</c:v>
                </c:pt>
              </c:numCache>
            </c:numRef>
          </c:val>
        </c:ser>
        <c:ser>
          <c:idx val="1"/>
          <c:order val="1"/>
          <c:tx>
            <c:strRef>
              <c:f>'dist sex L60-69'!$N$30</c:f>
              <c:strCache>
                <c:ptCount val="1"/>
                <c:pt idx="0">
                  <c:v>หญิง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chemeClr val="tx1"/>
              </a:solidFill>
            </a:ln>
          </c:spPr>
          <c:cat>
            <c:strRef>
              <c:f>'dist sex L60-69'!$I$31:$I$47</c:f>
              <c:strCache>
                <c:ptCount val="17"/>
                <c:pt idx="0">
                  <c:v>พระนครศรีอยุธยา</c:v>
                </c:pt>
                <c:pt idx="1">
                  <c:v>ท่าเรือ</c:v>
                </c:pt>
                <c:pt idx="2">
                  <c:v>นครหลวง</c:v>
                </c:pt>
                <c:pt idx="3">
                  <c:v>บางไทร</c:v>
                </c:pt>
                <c:pt idx="4">
                  <c:v>บางบาล</c:v>
                </c:pt>
                <c:pt idx="5">
                  <c:v>บางปะอิน</c:v>
                </c:pt>
                <c:pt idx="6">
                  <c:v>บางปะหัน</c:v>
                </c:pt>
                <c:pt idx="7">
                  <c:v>ผักไห่</c:v>
                </c:pt>
                <c:pt idx="8">
                  <c:v>ภาชี</c:v>
                </c:pt>
                <c:pt idx="9">
                  <c:v>ลาดบัวหลวง</c:v>
                </c:pt>
                <c:pt idx="10">
                  <c:v>วังน้อย</c:v>
                </c:pt>
                <c:pt idx="11">
                  <c:v>เสนา</c:v>
                </c:pt>
                <c:pt idx="12">
                  <c:v>บางซ้าย</c:v>
                </c:pt>
                <c:pt idx="13">
                  <c:v>อุทัย</c:v>
                </c:pt>
                <c:pt idx="14">
                  <c:v>มหาราช</c:v>
                </c:pt>
                <c:pt idx="15">
                  <c:v>บ้านแพรก</c:v>
                </c:pt>
                <c:pt idx="16">
                  <c:v>รวมจังหวัด</c:v>
                </c:pt>
              </c:strCache>
            </c:strRef>
          </c:cat>
          <c:val>
            <c:numRef>
              <c:f>'dist sex L60-69'!$N$31:$N$47</c:f>
              <c:numCache>
                <c:formatCode>0.0</c:formatCode>
                <c:ptCount val="17"/>
                <c:pt idx="0">
                  <c:v>22.00583154535952</c:v>
                </c:pt>
                <c:pt idx="1">
                  <c:v>20.156413770861889</c:v>
                </c:pt>
                <c:pt idx="2">
                  <c:v>31.392246115209542</c:v>
                </c:pt>
                <c:pt idx="3">
                  <c:v>41.335978835978935</c:v>
                </c:pt>
                <c:pt idx="4">
                  <c:v>22.306491188935979</c:v>
                </c:pt>
                <c:pt idx="5">
                  <c:v>33.362116335662137</c:v>
                </c:pt>
                <c:pt idx="6">
                  <c:v>41.539739684297977</c:v>
                </c:pt>
                <c:pt idx="7">
                  <c:v>41.461279771502227</c:v>
                </c:pt>
                <c:pt idx="8">
                  <c:v>37.652965171007196</c:v>
                </c:pt>
                <c:pt idx="9">
                  <c:v>5.1292572835453427</c:v>
                </c:pt>
                <c:pt idx="10">
                  <c:v>36.631068781876074</c:v>
                </c:pt>
                <c:pt idx="11">
                  <c:v>17.4474395882404</c:v>
                </c:pt>
                <c:pt idx="12">
                  <c:v>40.720757406087763</c:v>
                </c:pt>
                <c:pt idx="13">
                  <c:v>31.728404854445909</c:v>
                </c:pt>
                <c:pt idx="14">
                  <c:v>16.153784023907601</c:v>
                </c:pt>
                <c:pt idx="15">
                  <c:v>42.007981516488094</c:v>
                </c:pt>
                <c:pt idx="16">
                  <c:v>28.74067146002611</c:v>
                </c:pt>
              </c:numCache>
            </c:numRef>
          </c:val>
        </c:ser>
        <c:gapWidth val="95"/>
        <c:axId val="138231808"/>
        <c:axId val="138233728"/>
      </c:barChart>
      <c:catAx>
        <c:axId val="138231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138233728"/>
        <c:crosses val="autoZero"/>
        <c:auto val="1"/>
        <c:lblAlgn val="ctr"/>
        <c:lblOffset val="100"/>
      </c:catAx>
      <c:valAx>
        <c:axId val="138233728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อัตรา</a:t>
                </a:r>
                <a:r>
                  <a:rPr lang="en-US"/>
                  <a:t>/</a:t>
                </a:r>
                <a:r>
                  <a:rPr lang="th-TH"/>
                  <a:t>แสนคน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9.5482177631021473E-2"/>
            </c:manualLayout>
          </c:layout>
        </c:title>
        <c:numFmt formatCode="0.0" sourceLinked="1"/>
        <c:tickLblPos val="nextTo"/>
        <c:crossAx val="138231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956763979976952"/>
          <c:y val="0.2018125960061444"/>
          <c:w val="0.35857957950027464"/>
          <c:h val="5.5554265394245073E-2"/>
        </c:manualLayout>
      </c:layout>
      <c:txPr>
        <a:bodyPr/>
        <a:lstStyle/>
        <a:p>
          <a:pPr>
            <a:defRPr sz="1800" b="1"/>
          </a:pPr>
          <a:endParaRPr lang="th-TH"/>
        </a:p>
      </c:txPr>
    </c:legend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2000"/>
            </a:pPr>
            <a:r>
              <a:rPr lang="th-TH" sz="2000"/>
              <a:t>อัตราตาย</a:t>
            </a:r>
            <a:r>
              <a:rPr lang="en-US" sz="2000"/>
              <a:t>/</a:t>
            </a:r>
            <a:r>
              <a:rPr lang="th-TH" sz="2000"/>
              <a:t>แสนประชากร โรคหลอดเลือดสมองใหญ่ จำแนกตามกลุ่มอายุ และเพศ จ.พระนครศรีอยุธยา พ.ศ.</a:t>
            </a:r>
            <a:r>
              <a:rPr lang="en-US" sz="2000"/>
              <a:t>2555-2556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2223656469170819E-2"/>
          <c:y val="0.23421789381590533"/>
          <c:w val="0.86346642989877609"/>
          <c:h val="0.60878896716858077"/>
        </c:manualLayout>
      </c:layout>
      <c:barChart>
        <c:barDir val="col"/>
        <c:grouping val="clustered"/>
        <c:ser>
          <c:idx val="0"/>
          <c:order val="0"/>
          <c:tx>
            <c:strRef>
              <c:f>'age dist I60-69'!$C$122</c:f>
              <c:strCache>
                <c:ptCount val="1"/>
                <c:pt idx="0">
                  <c:v>พ.ศ. 2555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6">
                  <a:lumMod val="40000"/>
                  <a:lumOff val="60000"/>
                </a:schemeClr>
              </a:solidFill>
              <a:ln w="31750" cmpd="thickThin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  <a:ln w="38100" cmpd="tri">
                <a:solidFill>
                  <a:srgbClr val="FF0000"/>
                </a:solidFill>
              </a:ln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6600CC"/>
                </a:solidFill>
                <a:prstDash val="sysDash"/>
              </a:ln>
            </c:spPr>
          </c:dPt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  <a:ln w="31750" cmpd="thickThin"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accent6">
                  <a:lumMod val="40000"/>
                  <a:lumOff val="60000"/>
                </a:schemeClr>
              </a:solidFill>
              <a:ln w="38100" cmpd="tri">
                <a:solidFill>
                  <a:srgbClr val="FF0000"/>
                </a:solidFill>
              </a:ln>
            </c:spPr>
          </c:dPt>
          <c:dPt>
            <c:idx val="5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6600CC"/>
                </a:solidFill>
                <a:prstDash val="sysDash"/>
              </a:ln>
            </c:spPr>
          </c:dPt>
          <c:dPt>
            <c:idx val="6"/>
            <c:spPr>
              <a:solidFill>
                <a:schemeClr val="accent6">
                  <a:lumMod val="40000"/>
                  <a:lumOff val="60000"/>
                </a:schemeClr>
              </a:solidFill>
              <a:ln w="31750" cmpd="thickThin"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chemeClr val="accent6">
                  <a:lumMod val="40000"/>
                  <a:lumOff val="60000"/>
                </a:schemeClr>
              </a:solidFill>
              <a:ln w="38100" cmpd="tri">
                <a:solidFill>
                  <a:srgbClr val="FF0000"/>
                </a:solidFill>
              </a:ln>
            </c:spPr>
          </c:dPt>
          <c:dPt>
            <c:idx val="8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6600CC"/>
                </a:solidFill>
                <a:prstDash val="sysDash"/>
              </a:ln>
            </c:spPr>
          </c:dPt>
          <c:cat>
            <c:multiLvlStrRef>
              <c:f>'age dist I60-69'!$A$124:$B$132</c:f>
              <c:multiLvlStrCache>
                <c:ptCount val="9"/>
                <c:lvl>
                  <c:pt idx="0">
                    <c:v>ชาย</c:v>
                  </c:pt>
                  <c:pt idx="1">
                    <c:v>หญิง</c:v>
                  </c:pt>
                  <c:pt idx="2">
                    <c:v>รวม</c:v>
                  </c:pt>
                  <c:pt idx="3">
                    <c:v>ชาย</c:v>
                  </c:pt>
                  <c:pt idx="4">
                    <c:v>หญิง</c:v>
                  </c:pt>
                  <c:pt idx="5">
                    <c:v>รวม</c:v>
                  </c:pt>
                  <c:pt idx="6">
                    <c:v>ชาย</c:v>
                  </c:pt>
                  <c:pt idx="7">
                    <c:v>หญิง</c:v>
                  </c:pt>
                  <c:pt idx="8">
                    <c:v>รวม</c:v>
                  </c:pt>
                </c:lvl>
                <c:lvl>
                  <c:pt idx="0">
                    <c:v>อายุ 15 - 59 ปี</c:v>
                  </c:pt>
                  <c:pt idx="3">
                    <c:v>60 ปีขึ้นไป</c:v>
                  </c:pt>
                  <c:pt idx="6">
                    <c:v>รวมทุกกลุ่มอายุ</c:v>
                  </c:pt>
                </c:lvl>
              </c:multiLvlStrCache>
            </c:multiLvlStrRef>
          </c:cat>
          <c:val>
            <c:numRef>
              <c:f>'age dist I60-69'!$C$124:$C$132</c:f>
              <c:numCache>
                <c:formatCode>0.0</c:formatCode>
                <c:ptCount val="9"/>
                <c:pt idx="0">
                  <c:v>35.704444815287637</c:v>
                </c:pt>
                <c:pt idx="1">
                  <c:v>8.7739822180627165</c:v>
                </c:pt>
                <c:pt idx="2">
                  <c:v>21.837061635106505</c:v>
                </c:pt>
                <c:pt idx="3">
                  <c:v>175.37266691719935</c:v>
                </c:pt>
                <c:pt idx="4">
                  <c:v>138.83803246674</c:v>
                </c:pt>
                <c:pt idx="5">
                  <c:v>154.26385289398965</c:v>
                </c:pt>
                <c:pt idx="6">
                  <c:v>46.535732038793959</c:v>
                </c:pt>
                <c:pt idx="7">
                  <c:v>28.225084000304307</c:v>
                </c:pt>
                <c:pt idx="8">
                  <c:v>37.039724149518293</c:v>
                </c:pt>
              </c:numCache>
            </c:numRef>
          </c:val>
        </c:ser>
        <c:ser>
          <c:idx val="1"/>
          <c:order val="1"/>
          <c:tx>
            <c:strRef>
              <c:f>'age dist I60-69'!$D$122</c:f>
              <c:strCache>
                <c:ptCount val="1"/>
                <c:pt idx="0">
                  <c:v>พ.ศ. 2556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Pt>
            <c:idx val="0"/>
            <c:spPr>
              <a:solidFill>
                <a:schemeClr val="accent3">
                  <a:lumMod val="75000"/>
                </a:schemeClr>
              </a:solidFill>
              <a:ln w="31750" cmpd="thickThin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  <a:ln w="38100" cmpd="tri">
                <a:solidFill>
                  <a:srgbClr val="FF0000"/>
                </a:solidFill>
              </a:ln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rgbClr val="6600CC"/>
                </a:solidFill>
                <a:prstDash val="sysDash"/>
              </a:ln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 w="31750" cmpd="thickThin"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accent3">
                  <a:lumMod val="75000"/>
                </a:schemeClr>
              </a:solidFill>
              <a:ln w="38100" cmpd="tri">
                <a:solidFill>
                  <a:srgbClr val="FF0000"/>
                </a:solidFill>
              </a:ln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rgbClr val="6600CC"/>
                </a:solidFill>
                <a:prstDash val="sysDash"/>
              </a:ln>
            </c:spPr>
          </c:dPt>
          <c:dPt>
            <c:idx val="6"/>
            <c:spPr>
              <a:solidFill>
                <a:schemeClr val="accent3">
                  <a:lumMod val="75000"/>
                </a:schemeClr>
              </a:solidFill>
              <a:ln w="31750" cmpd="thickThin">
                <a:solidFill>
                  <a:schemeClr val="tx1"/>
                </a:solidFill>
              </a:ln>
            </c:spPr>
          </c:dPt>
          <c:dPt>
            <c:idx val="7"/>
            <c:spPr>
              <a:solidFill>
                <a:schemeClr val="accent3">
                  <a:lumMod val="75000"/>
                </a:schemeClr>
              </a:solidFill>
              <a:ln w="38100" cmpd="tri">
                <a:solidFill>
                  <a:srgbClr val="FF0000"/>
                </a:solidFill>
              </a:ln>
            </c:spPr>
          </c:dPt>
          <c:dPt>
            <c:idx val="8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rgbClr val="6600CC"/>
                </a:solidFill>
                <a:prstDash val="sysDash"/>
              </a:ln>
            </c:spPr>
          </c:dPt>
          <c:dLbls>
            <c:txPr>
              <a:bodyPr rot="-5400000" vert="horz"/>
              <a:lstStyle/>
              <a:p>
                <a:pPr>
                  <a:defRPr sz="1200" b="1">
                    <a:solidFill>
                      <a:srgbClr val="000099"/>
                    </a:solidFill>
                  </a:defRPr>
                </a:pPr>
                <a:endParaRPr lang="th-TH"/>
              </a:p>
            </c:txPr>
            <c:dLblPos val="outEnd"/>
            <c:showVal val="1"/>
          </c:dLbls>
          <c:cat>
            <c:multiLvlStrRef>
              <c:f>'age dist I60-69'!$A$124:$B$132</c:f>
              <c:multiLvlStrCache>
                <c:ptCount val="9"/>
                <c:lvl>
                  <c:pt idx="0">
                    <c:v>ชาย</c:v>
                  </c:pt>
                  <c:pt idx="1">
                    <c:v>หญิง</c:v>
                  </c:pt>
                  <c:pt idx="2">
                    <c:v>รวม</c:v>
                  </c:pt>
                  <c:pt idx="3">
                    <c:v>ชาย</c:v>
                  </c:pt>
                  <c:pt idx="4">
                    <c:v>หญิง</c:v>
                  </c:pt>
                  <c:pt idx="5">
                    <c:v>รวม</c:v>
                  </c:pt>
                  <c:pt idx="6">
                    <c:v>ชาย</c:v>
                  </c:pt>
                  <c:pt idx="7">
                    <c:v>หญิง</c:v>
                  </c:pt>
                  <c:pt idx="8">
                    <c:v>รวม</c:v>
                  </c:pt>
                </c:lvl>
                <c:lvl>
                  <c:pt idx="0">
                    <c:v>อายุ 15 - 59 ปี</c:v>
                  </c:pt>
                  <c:pt idx="3">
                    <c:v>60 ปีขึ้นไป</c:v>
                  </c:pt>
                  <c:pt idx="6">
                    <c:v>รวมทุกกลุ่มอายุ</c:v>
                  </c:pt>
                </c:lvl>
              </c:multiLvlStrCache>
            </c:multiLvlStrRef>
          </c:cat>
          <c:val>
            <c:numRef>
              <c:f>'age dist I60-69'!$D$124:$D$132</c:f>
              <c:numCache>
                <c:formatCode>0.0</c:formatCode>
                <c:ptCount val="9"/>
                <c:pt idx="0">
                  <c:v>29.106884360288941</c:v>
                </c:pt>
                <c:pt idx="1">
                  <c:v>13.160973327094048</c:v>
                </c:pt>
                <c:pt idx="2">
                  <c:v>20.895808978420842</c:v>
                </c:pt>
                <c:pt idx="3">
                  <c:v>202.51367489247963</c:v>
                </c:pt>
                <c:pt idx="4">
                  <c:v>125.10679848651276</c:v>
                </c:pt>
                <c:pt idx="5">
                  <c:v>157.78988381728107</c:v>
                </c:pt>
                <c:pt idx="6">
                  <c:v>45.742509333587229</c:v>
                </c:pt>
                <c:pt idx="7">
                  <c:v>28.961390539442689</c:v>
                </c:pt>
                <c:pt idx="8">
                  <c:v>37.039724149518293</c:v>
                </c:pt>
              </c:numCache>
            </c:numRef>
          </c:val>
        </c:ser>
        <c:gapWidth val="92"/>
        <c:axId val="146678528"/>
        <c:axId val="146680832"/>
      </c:barChart>
      <c:catAx>
        <c:axId val="146678528"/>
        <c:scaling>
          <c:orientation val="minMax"/>
        </c:scaling>
        <c:axPos val="b"/>
        <c:tickLblPos val="nextTo"/>
        <c:crossAx val="146680832"/>
        <c:crosses val="autoZero"/>
        <c:auto val="1"/>
        <c:lblAlgn val="ctr"/>
        <c:lblOffset val="100"/>
      </c:catAx>
      <c:valAx>
        <c:axId val="146680832"/>
        <c:scaling>
          <c:orientation val="minMax"/>
          <c:max val="250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อัตรา</a:t>
                </a:r>
                <a:r>
                  <a:rPr lang="en-US"/>
                  <a:t>/</a:t>
                </a:r>
                <a:r>
                  <a:rPr lang="th-TH"/>
                  <a:t>แสนคน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9.1074681238615673E-3"/>
              <c:y val="0.15894851959294651"/>
            </c:manualLayout>
          </c:layout>
        </c:title>
        <c:numFmt formatCode="0.0" sourceLinked="1"/>
        <c:tickLblPos val="nextTo"/>
        <c:crossAx val="146678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1615343242297262"/>
          <c:y val="0.26822004171821107"/>
          <c:w val="0.39415991508228615"/>
          <c:h val="4.9783326197214116E-2"/>
        </c:manualLayout>
      </c:layout>
      <c:txPr>
        <a:bodyPr/>
        <a:lstStyle/>
        <a:p>
          <a:pPr>
            <a:defRPr sz="1800" b="1"/>
          </a:pPr>
          <a:endParaRPr lang="th-TH"/>
        </a:p>
      </c:txPr>
    </c:legend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1600"/>
            </a:pPr>
            <a:r>
              <a:rPr lang="th-TH" sz="1600" dirty="0"/>
              <a:t>อัตราตาย</a:t>
            </a:r>
            <a:r>
              <a:rPr lang="en-US" sz="1600" dirty="0"/>
              <a:t>/</a:t>
            </a:r>
            <a:r>
              <a:rPr lang="th-TH" sz="1600" dirty="0"/>
              <a:t>แสนประชากรโรคหลอดเลือดสมองใหญ่ ตามกลุ่มอายุและเพศ </a:t>
            </a:r>
            <a:endParaRPr lang="th-TH" sz="1600" dirty="0" smtClean="0"/>
          </a:p>
          <a:p>
            <a:pPr>
              <a:defRPr sz="1600"/>
            </a:pPr>
            <a:r>
              <a:rPr lang="th-TH" sz="1600" dirty="0" smtClean="0"/>
              <a:t>จ.</a:t>
            </a:r>
            <a:r>
              <a:rPr lang="th-TH" sz="1600" dirty="0"/>
              <a:t>พระนครศรีอยุธยา พ.ศ.</a:t>
            </a:r>
            <a:r>
              <a:rPr lang="en-US" sz="1600" dirty="0"/>
              <a:t>2555</a:t>
            </a:r>
          </a:p>
        </c:rich>
      </c:tx>
      <c:layout>
        <c:manualLayout>
          <c:xMode val="edge"/>
          <c:yMode val="edge"/>
          <c:x val="0.16296675141742026"/>
          <c:y val="2.0508057244285508E-2"/>
        </c:manualLayout>
      </c:layout>
    </c:title>
    <c:plotArea>
      <c:layout>
        <c:manualLayout>
          <c:layoutTarget val="inner"/>
          <c:xMode val="edge"/>
          <c:yMode val="edge"/>
          <c:x val="8.2277970935834097E-2"/>
          <c:y val="0.21719814033484741"/>
          <c:w val="0.83439089645777198"/>
          <c:h val="0.59639497420183296"/>
        </c:manualLayout>
      </c:layout>
      <c:barChart>
        <c:barDir val="col"/>
        <c:grouping val="clustered"/>
        <c:ser>
          <c:idx val="0"/>
          <c:order val="0"/>
          <c:tx>
            <c:strRef>
              <c:f>'age dist I60-69'!$B$78</c:f>
              <c:strCache>
                <c:ptCount val="1"/>
                <c:pt idx="0">
                  <c:v>ชาย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cat>
            <c:strRef>
              <c:f>'age dist I60-69'!$A$79:$A$87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I60-69'!$B$79:$B$87</c:f>
              <c:numCache>
                <c:formatCode>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17.099331571583992</c:v>
                </c:pt>
                <c:pt idx="3">
                  <c:v>48.580965664227122</c:v>
                </c:pt>
                <c:pt idx="4">
                  <c:v>105.6077727320729</c:v>
                </c:pt>
                <c:pt idx="5">
                  <c:v>147.65883038663347</c:v>
                </c:pt>
                <c:pt idx="6">
                  <c:v>198.52705731668289</c:v>
                </c:pt>
                <c:pt idx="7">
                  <c:v>229.07758094074518</c:v>
                </c:pt>
                <c:pt idx="8">
                  <c:v>46.535732038793945</c:v>
                </c:pt>
              </c:numCache>
            </c:numRef>
          </c:val>
        </c:ser>
        <c:ser>
          <c:idx val="1"/>
          <c:order val="1"/>
          <c:tx>
            <c:strRef>
              <c:f>'age dist I60-69'!$C$78</c:f>
              <c:strCache>
                <c:ptCount val="1"/>
                <c:pt idx="0">
                  <c:v>หญิง</c:v>
                </c:pt>
              </c:strCache>
            </c:strRef>
          </c:tx>
          <c:spPr>
            <a:solidFill>
              <a:srgbClr val="FF99CC"/>
            </a:solidFill>
            <a:ln>
              <a:solidFill>
                <a:prstClr val="black"/>
              </a:solidFill>
            </a:ln>
          </c:spPr>
          <c:cat>
            <c:strRef>
              <c:f>'age dist I60-69'!$A$79:$A$87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I60-69'!$C$79:$C$87</c:f>
              <c:numCache>
                <c:formatCode>0.0</c:formatCode>
                <c:ptCount val="9"/>
                <c:pt idx="0">
                  <c:v>0</c:v>
                </c:pt>
                <c:pt idx="1">
                  <c:v>3.7275184046221232</c:v>
                </c:pt>
                <c:pt idx="2">
                  <c:v>5.9755004481625384</c:v>
                </c:pt>
                <c:pt idx="3">
                  <c:v>2.8503427537161343</c:v>
                </c:pt>
                <c:pt idx="4">
                  <c:v>28.701610877910522</c:v>
                </c:pt>
                <c:pt idx="5">
                  <c:v>52.691938133465612</c:v>
                </c:pt>
                <c:pt idx="6">
                  <c:v>179.83994245121841</c:v>
                </c:pt>
                <c:pt idx="7">
                  <c:v>307.99891294501225</c:v>
                </c:pt>
                <c:pt idx="8">
                  <c:v>28.22508400030431</c:v>
                </c:pt>
              </c:numCache>
            </c:numRef>
          </c:val>
        </c:ser>
        <c:ser>
          <c:idx val="2"/>
          <c:order val="2"/>
          <c:tx>
            <c:strRef>
              <c:f>'age dist I60-69'!$D$78</c:f>
              <c:strCache>
                <c:ptCount val="1"/>
                <c:pt idx="0">
                  <c:v>รวม</c:v>
                </c:pt>
              </c:strCache>
            </c:strRef>
          </c:tx>
          <c:spPr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c:spPr>
          <c:cat>
            <c:strRef>
              <c:f>'age dist I60-69'!$A$79:$A$87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I60-69'!$D$79:$D$87</c:f>
              <c:numCache>
                <c:formatCode>0.0</c:formatCode>
                <c:ptCount val="9"/>
                <c:pt idx="0">
                  <c:v>0</c:v>
                </c:pt>
                <c:pt idx="1">
                  <c:v>1.867727535907062</c:v>
                </c:pt>
                <c:pt idx="2">
                  <c:v>11.426830197303282</c:v>
                </c:pt>
                <c:pt idx="3">
                  <c:v>24.630909552314584</c:v>
                </c:pt>
                <c:pt idx="4">
                  <c:v>64.021107565160875</c:v>
                </c:pt>
                <c:pt idx="5">
                  <c:v>94.830856236421724</c:v>
                </c:pt>
                <c:pt idx="6">
                  <c:v>187.54787753916034</c:v>
                </c:pt>
                <c:pt idx="7">
                  <c:v>278.61488599533817</c:v>
                </c:pt>
                <c:pt idx="8">
                  <c:v>37.039724149518293</c:v>
                </c:pt>
              </c:numCache>
            </c:numRef>
          </c:val>
        </c:ser>
        <c:gapWidth val="95"/>
        <c:axId val="150575360"/>
        <c:axId val="150885120"/>
      </c:barChart>
      <c:catAx>
        <c:axId val="150575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th-TH" sz="1200"/>
                  <a:t>อายุ (ปี)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91767740742831849"/>
              <c:y val="0.83796115677069472"/>
            </c:manualLayout>
          </c:layout>
        </c:title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150885120"/>
        <c:crosses val="autoZero"/>
        <c:auto val="1"/>
        <c:lblAlgn val="ctr"/>
        <c:lblOffset val="100"/>
      </c:catAx>
      <c:valAx>
        <c:axId val="150885120"/>
        <c:scaling>
          <c:orientation val="minMax"/>
          <c:max val="350"/>
          <c:min val="0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อัตรา</a:t>
                </a:r>
                <a:r>
                  <a:rPr lang="en-US"/>
                  <a:t>/</a:t>
                </a:r>
                <a:r>
                  <a:rPr lang="th-TH"/>
                  <a:t>แสนคน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11219657269803751"/>
            </c:manualLayout>
          </c:layout>
        </c:title>
        <c:numFmt formatCode="0.0" sourceLinked="1"/>
        <c:tickLblPos val="nextTo"/>
        <c:crossAx val="150575360"/>
        <c:crosses val="autoZero"/>
        <c:crossBetween val="between"/>
        <c:majorUnit val="50"/>
      </c:valAx>
    </c:plotArea>
    <c:legend>
      <c:legendPos val="t"/>
      <c:layout>
        <c:manualLayout>
          <c:xMode val="edge"/>
          <c:yMode val="edge"/>
          <c:x val="0.19686004572009144"/>
          <c:y val="0.26602957906712182"/>
          <c:w val="0.30305410210820438"/>
          <c:h val="8.2288570583967102E-2"/>
        </c:manualLayout>
      </c:layout>
    </c:legend>
    <c:plotVisOnly val="1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1600"/>
            </a:pPr>
            <a:r>
              <a:rPr lang="th-TH" sz="1600" dirty="0"/>
              <a:t>อัตราตาย</a:t>
            </a:r>
            <a:r>
              <a:rPr lang="en-US" sz="1600" dirty="0"/>
              <a:t>/</a:t>
            </a:r>
            <a:r>
              <a:rPr lang="th-TH" sz="1600" dirty="0"/>
              <a:t>แสนประชากรโรคหลอดเลือดสมองใหญ่ ตามกลุ่มอายุและเพศ </a:t>
            </a:r>
            <a:endParaRPr lang="th-TH" sz="1600" dirty="0" smtClean="0"/>
          </a:p>
          <a:p>
            <a:pPr>
              <a:defRPr sz="1600"/>
            </a:pPr>
            <a:r>
              <a:rPr lang="th-TH" sz="1600" dirty="0" smtClean="0"/>
              <a:t>จ.</a:t>
            </a:r>
            <a:r>
              <a:rPr lang="th-TH" sz="1600" dirty="0"/>
              <a:t>พระนครศรีอยุธยา พ.ศ.</a:t>
            </a:r>
            <a:r>
              <a:rPr lang="en-US" sz="1600" dirty="0"/>
              <a:t>2556</a:t>
            </a:r>
          </a:p>
        </c:rich>
      </c:tx>
      <c:layout>
        <c:manualLayout>
          <c:xMode val="edge"/>
          <c:yMode val="edge"/>
          <c:x val="0.15429285179606675"/>
          <c:y val="0"/>
        </c:manualLayout>
      </c:layout>
    </c:title>
    <c:plotArea>
      <c:layout>
        <c:manualLayout>
          <c:layoutTarget val="inner"/>
          <c:xMode val="edge"/>
          <c:yMode val="edge"/>
          <c:x val="8.2277970935834097E-2"/>
          <c:y val="0.21719814033484741"/>
          <c:w val="0.83439089645777198"/>
          <c:h val="0.60919961785649024"/>
        </c:manualLayout>
      </c:layout>
      <c:barChart>
        <c:barDir val="col"/>
        <c:grouping val="clustered"/>
        <c:ser>
          <c:idx val="0"/>
          <c:order val="0"/>
          <c:tx>
            <c:strRef>
              <c:f>'age dist I60-69'!$E$78</c:f>
              <c:strCache>
                <c:ptCount val="1"/>
                <c:pt idx="0">
                  <c:v>ชาย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cat>
            <c:strRef>
              <c:f>'age dist I60-69'!$A$79:$A$87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I60-69'!$E$79:$E$87</c:f>
              <c:numCache>
                <c:formatCode>0.0</c:formatCode>
                <c:ptCount val="9"/>
                <c:pt idx="0">
                  <c:v>13.909173099659226</c:v>
                </c:pt>
                <c:pt idx="1">
                  <c:v>7.4868512175491793</c:v>
                </c:pt>
                <c:pt idx="2">
                  <c:v>15.544846883258202</c:v>
                </c:pt>
                <c:pt idx="3">
                  <c:v>51.7152215135321</c:v>
                </c:pt>
                <c:pt idx="4">
                  <c:v>50.691730911395112</c:v>
                </c:pt>
                <c:pt idx="5">
                  <c:v>190.40217602486865</c:v>
                </c:pt>
                <c:pt idx="6">
                  <c:v>204.93115593980119</c:v>
                </c:pt>
                <c:pt idx="7">
                  <c:v>244.34941967012819</c:v>
                </c:pt>
                <c:pt idx="8">
                  <c:v>45.742509333587222</c:v>
                </c:pt>
              </c:numCache>
            </c:numRef>
          </c:val>
        </c:ser>
        <c:ser>
          <c:idx val="1"/>
          <c:order val="1"/>
          <c:tx>
            <c:strRef>
              <c:f>'age dist I60-69'!$F$78</c:f>
              <c:strCache>
                <c:ptCount val="1"/>
                <c:pt idx="0">
                  <c:v>หญิง</c:v>
                </c:pt>
              </c:strCache>
            </c:strRef>
          </c:tx>
          <c:spPr>
            <a:solidFill>
              <a:srgbClr val="FF99CC"/>
            </a:solidFill>
            <a:ln>
              <a:solidFill>
                <a:prstClr val="black"/>
              </a:solidFill>
            </a:ln>
          </c:spPr>
          <c:cat>
            <c:strRef>
              <c:f>'age dist I60-69'!$A$79:$A$87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I60-69'!$F$79:$F$87</c:f>
              <c:numCache>
                <c:formatCode>0.0</c:formatCode>
                <c:ptCount val="9"/>
                <c:pt idx="0">
                  <c:v>0</c:v>
                </c:pt>
                <c:pt idx="1">
                  <c:v>1.8637592023110614</c:v>
                </c:pt>
                <c:pt idx="2">
                  <c:v>5.9755004481625384</c:v>
                </c:pt>
                <c:pt idx="3">
                  <c:v>15.676885145438739</c:v>
                </c:pt>
                <c:pt idx="4">
                  <c:v>35.877013597388107</c:v>
                </c:pt>
                <c:pt idx="5">
                  <c:v>61.990515451136005</c:v>
                </c:pt>
                <c:pt idx="6">
                  <c:v>130.38395827713344</c:v>
                </c:pt>
                <c:pt idx="7">
                  <c:v>298.94012138780687</c:v>
                </c:pt>
                <c:pt idx="8">
                  <c:v>28.961390539442689</c:v>
                </c:pt>
              </c:numCache>
            </c:numRef>
          </c:val>
        </c:ser>
        <c:ser>
          <c:idx val="2"/>
          <c:order val="2"/>
          <c:tx>
            <c:strRef>
              <c:f>'age dist I60-69'!$G$78</c:f>
              <c:strCache>
                <c:ptCount val="1"/>
                <c:pt idx="0">
                  <c:v>รวม</c:v>
                </c:pt>
              </c:strCache>
            </c:strRef>
          </c:tx>
          <c:spPr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c:spPr>
          <c:cat>
            <c:strRef>
              <c:f>'age dist I60-69'!$A$79:$A$87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I60-69'!$G$79:$G$87</c:f>
              <c:numCache>
                <c:formatCode>0.0</c:formatCode>
                <c:ptCount val="9"/>
                <c:pt idx="0">
                  <c:v>7.1702577707668587</c:v>
                </c:pt>
                <c:pt idx="1">
                  <c:v>4.6693188397676479</c:v>
                </c:pt>
                <c:pt idx="2">
                  <c:v>10.665041517483072</c:v>
                </c:pt>
                <c:pt idx="3">
                  <c:v>32.841212736419415</c:v>
                </c:pt>
                <c:pt idx="4">
                  <c:v>42.680738376773988</c:v>
                </c:pt>
                <c:pt idx="5">
                  <c:v>118.96961964205673</c:v>
                </c:pt>
                <c:pt idx="6">
                  <c:v>161.13268351956035</c:v>
                </c:pt>
                <c:pt idx="7">
                  <c:v>278.61488599533817</c:v>
                </c:pt>
                <c:pt idx="8">
                  <c:v>37.039724149518293</c:v>
                </c:pt>
              </c:numCache>
            </c:numRef>
          </c:val>
        </c:ser>
        <c:gapWidth val="95"/>
        <c:axId val="151257856"/>
        <c:axId val="151812736"/>
      </c:barChart>
      <c:catAx>
        <c:axId val="151257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th-TH" sz="1200"/>
                  <a:t>อายุ (ปี)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92490565711277983"/>
              <c:y val="0.85252040648204253"/>
            </c:manualLayout>
          </c:layout>
        </c:title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151812736"/>
        <c:crosses val="autoZero"/>
        <c:auto val="1"/>
        <c:lblAlgn val="ctr"/>
        <c:lblOffset val="100"/>
      </c:catAx>
      <c:valAx>
        <c:axId val="151812736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อัตรา</a:t>
                </a:r>
                <a:r>
                  <a:rPr lang="en-US"/>
                  <a:t>/</a:t>
                </a:r>
                <a:r>
                  <a:rPr lang="th-TH"/>
                  <a:t>แสนคน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11219657269803752"/>
            </c:manualLayout>
          </c:layout>
        </c:title>
        <c:numFmt formatCode="0.0" sourceLinked="1"/>
        <c:tickLblPos val="nextTo"/>
        <c:crossAx val="151257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686004572009144"/>
          <c:y val="0.26602957906712182"/>
          <c:w val="0.30305410210820438"/>
          <c:h val="8.2288570583967102E-2"/>
        </c:manualLayout>
      </c:layout>
    </c:legend>
    <c:plotVisOnly val="1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4.7712841914071338E-2"/>
          <c:y val="3.3333333333333354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7.5158165011982178E-2"/>
          <c:y val="0.13474349797184476"/>
          <c:w val="0.91904473353874372"/>
          <c:h val="0.6210852620695158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2556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FF0000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67000"/>
                  </a:srgbClr>
                </a:outerShdw>
              </a:effectLst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84000"/>
                  </a:srgbClr>
                </a:outerShdw>
              </a:effectLst>
            </c:spPr>
          </c:dPt>
          <c:dPt>
            <c:idx val="6"/>
            <c:spPr>
              <a:solidFill>
                <a:srgbClr val="FFC000"/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dPt>
            <c:idx val="14"/>
            <c:spPr>
              <a:solidFill>
                <a:srgbClr val="00B050"/>
              </a:solidFill>
            </c:spPr>
          </c:dPt>
          <c:dPt>
            <c:idx val="15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 baseline="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Sheet1!$A$2:$A$19</c:f>
              <c:strCache>
                <c:ptCount val="18"/>
                <c:pt idx="0">
                  <c:v>ปี 2556</c:v>
                </c:pt>
                <c:pt idx="1">
                  <c:v>ปี 2557 ไตรมาสแรก</c:v>
                </c:pt>
                <c:pt idx="2">
                  <c:v>อ.พระนครศรีอยุธยา</c:v>
                </c:pt>
                <c:pt idx="3">
                  <c:v>อ.ท่าเรือ</c:v>
                </c:pt>
                <c:pt idx="4">
                  <c:v>อ.นครหลวง</c:v>
                </c:pt>
                <c:pt idx="5">
                  <c:v>อ.บางไทร</c:v>
                </c:pt>
                <c:pt idx="6">
                  <c:v>อ.บางบาล</c:v>
                </c:pt>
                <c:pt idx="7">
                  <c:v>อ.บางปะอิน</c:v>
                </c:pt>
                <c:pt idx="8">
                  <c:v>อ.บางปะหัน</c:v>
                </c:pt>
                <c:pt idx="9">
                  <c:v>อ.ผักไห่</c:v>
                </c:pt>
                <c:pt idx="10">
                  <c:v>อ.ภาชี</c:v>
                </c:pt>
                <c:pt idx="11">
                  <c:v>อ.ลาดบัวหลวง</c:v>
                </c:pt>
                <c:pt idx="12">
                  <c:v>อ.วังน้อย</c:v>
                </c:pt>
                <c:pt idx="13">
                  <c:v>อ.เสนา</c:v>
                </c:pt>
                <c:pt idx="14">
                  <c:v>อ.บางซ้าย</c:v>
                </c:pt>
                <c:pt idx="15">
                  <c:v>อ.อุทัย</c:v>
                </c:pt>
                <c:pt idx="16">
                  <c:v>อ.มหาราช</c:v>
                </c:pt>
                <c:pt idx="17">
                  <c:v>อ.บ้านแพรก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25.130000000000031</c:v>
                </c:pt>
                <c:pt idx="1">
                  <c:v>25.8</c:v>
                </c:pt>
                <c:pt idx="2">
                  <c:v>19.100000000000001</c:v>
                </c:pt>
                <c:pt idx="3">
                  <c:v>25.41</c:v>
                </c:pt>
                <c:pt idx="4">
                  <c:v>39.120000000000012</c:v>
                </c:pt>
                <c:pt idx="5">
                  <c:v>25.09</c:v>
                </c:pt>
                <c:pt idx="6">
                  <c:v>55.91</c:v>
                </c:pt>
                <c:pt idx="7">
                  <c:v>6.92</c:v>
                </c:pt>
                <c:pt idx="8">
                  <c:v>22.830000000000005</c:v>
                </c:pt>
                <c:pt idx="9">
                  <c:v>26.419999999999987</c:v>
                </c:pt>
                <c:pt idx="10">
                  <c:v>16.34</c:v>
                </c:pt>
                <c:pt idx="11">
                  <c:v>45.98</c:v>
                </c:pt>
                <c:pt idx="12">
                  <c:v>18.52</c:v>
                </c:pt>
                <c:pt idx="13">
                  <c:v>25.87</c:v>
                </c:pt>
                <c:pt idx="14">
                  <c:v>64.709999999999994</c:v>
                </c:pt>
                <c:pt idx="15">
                  <c:v>44.04</c:v>
                </c:pt>
                <c:pt idx="16">
                  <c:v>17.459999999999987</c:v>
                </c:pt>
                <c:pt idx="17">
                  <c:v>31.43</c:v>
                </c:pt>
              </c:numCache>
            </c:numRef>
          </c:val>
        </c:ser>
        <c:shape val="cylinder"/>
        <c:axId val="55806976"/>
        <c:axId val="57353344"/>
        <c:axId val="0"/>
      </c:bar3DChart>
      <c:catAx>
        <c:axId val="558069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57353344"/>
        <c:crosses val="autoZero"/>
        <c:auto val="1"/>
        <c:lblAlgn val="ctr"/>
        <c:lblOffset val="100"/>
      </c:catAx>
      <c:valAx>
        <c:axId val="573533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55806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c:rich>
      </c:tx>
      <c:layout>
        <c:manualLayout>
          <c:xMode val="edge"/>
          <c:yMode val="edge"/>
          <c:x val="4.771284191407138E-2"/>
          <c:y val="3.3333333333333354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7.5158165011982178E-2"/>
          <c:y val="0.13474349797184482"/>
          <c:w val="0.91904473353874394"/>
          <c:h val="0.6210852620695163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2556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67000"/>
                  </a:srgbClr>
                </a:outerShdw>
              </a:effectLst>
            </c:spPr>
          </c:dPt>
          <c:dPt>
            <c:idx val="1"/>
            <c:spPr>
              <a:solidFill>
                <a:srgbClr val="00B050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84000"/>
                  </a:srgbClr>
                </a:outerShdw>
              </a:effectLst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12"/>
            <c:spPr>
              <a:solidFill>
                <a:srgbClr val="FFFF00"/>
              </a:solidFill>
            </c:spPr>
          </c:dPt>
          <c:dPt>
            <c:idx val="17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 baseline="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Sheet1!$A$2:$A$19</c:f>
              <c:strCache>
                <c:ptCount val="18"/>
                <c:pt idx="0">
                  <c:v>ปี 2556</c:v>
                </c:pt>
                <c:pt idx="1">
                  <c:v>ปี 2557 ไตรมาสแรก</c:v>
                </c:pt>
                <c:pt idx="2">
                  <c:v>อ.พระนครศรีอยุธยา</c:v>
                </c:pt>
                <c:pt idx="3">
                  <c:v>อ.ท่าเรือ</c:v>
                </c:pt>
                <c:pt idx="4">
                  <c:v>อ.นครหลวง</c:v>
                </c:pt>
                <c:pt idx="5">
                  <c:v>อ.บางไทร</c:v>
                </c:pt>
                <c:pt idx="6">
                  <c:v>อ.บางบาล</c:v>
                </c:pt>
                <c:pt idx="7">
                  <c:v>อ.บางปะอิน</c:v>
                </c:pt>
                <c:pt idx="8">
                  <c:v>อ.บางปะหัน</c:v>
                </c:pt>
                <c:pt idx="9">
                  <c:v>อ.ผักไห่</c:v>
                </c:pt>
                <c:pt idx="10">
                  <c:v>อ.ภาชี</c:v>
                </c:pt>
                <c:pt idx="11">
                  <c:v>อ.ลาดบัวหลวง</c:v>
                </c:pt>
                <c:pt idx="12">
                  <c:v>อ.วังน้อย</c:v>
                </c:pt>
                <c:pt idx="13">
                  <c:v>อ.เสนา</c:v>
                </c:pt>
                <c:pt idx="14">
                  <c:v>อ.บางซ้าย</c:v>
                </c:pt>
                <c:pt idx="15">
                  <c:v>อ.อุทัย</c:v>
                </c:pt>
                <c:pt idx="16">
                  <c:v>อ.มหาราช</c:v>
                </c:pt>
                <c:pt idx="17">
                  <c:v>อ.บ้านแพรก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60.56</c:v>
                </c:pt>
                <c:pt idx="1">
                  <c:v>67.2</c:v>
                </c:pt>
                <c:pt idx="2">
                  <c:v>60.42</c:v>
                </c:pt>
                <c:pt idx="3">
                  <c:v>77.78</c:v>
                </c:pt>
                <c:pt idx="4">
                  <c:v>87.5</c:v>
                </c:pt>
                <c:pt idx="5">
                  <c:v>75.900000000000006</c:v>
                </c:pt>
                <c:pt idx="6">
                  <c:v>67.349999999999994</c:v>
                </c:pt>
                <c:pt idx="7">
                  <c:v>48.48</c:v>
                </c:pt>
                <c:pt idx="8">
                  <c:v>74.599999999999994</c:v>
                </c:pt>
                <c:pt idx="9">
                  <c:v>84.7</c:v>
                </c:pt>
                <c:pt idx="10">
                  <c:v>72.900000000000006</c:v>
                </c:pt>
                <c:pt idx="11">
                  <c:v>71.2</c:v>
                </c:pt>
                <c:pt idx="12">
                  <c:v>51.7</c:v>
                </c:pt>
                <c:pt idx="13">
                  <c:v>68.8</c:v>
                </c:pt>
                <c:pt idx="14">
                  <c:v>92.3</c:v>
                </c:pt>
                <c:pt idx="15">
                  <c:v>77.5</c:v>
                </c:pt>
                <c:pt idx="16">
                  <c:v>62.1</c:v>
                </c:pt>
                <c:pt idx="17">
                  <c:v>55.6</c:v>
                </c:pt>
              </c:numCache>
            </c:numRef>
          </c:val>
        </c:ser>
        <c:shape val="cylinder"/>
        <c:axId val="152315776"/>
        <c:axId val="187279232"/>
        <c:axId val="0"/>
      </c:bar3DChart>
      <c:catAx>
        <c:axId val="1523157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87279232"/>
        <c:crosses val="autoZero"/>
        <c:auto val="1"/>
        <c:lblAlgn val="ctr"/>
        <c:lblOffset val="100"/>
      </c:catAx>
      <c:valAx>
        <c:axId val="1872792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523157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4"/>
  <c:chart>
    <c:title>
      <c:tx>
        <c:rich>
          <a:bodyPr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defRPr>
            </a:pPr>
            <a:r>
              <a:rPr lang="th-TH"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เป้าหมายไม่น้อยกว่าร้อยละ 70</a:t>
            </a:r>
          </a:p>
        </c:rich>
      </c:tx>
      <c:layout>
        <c:manualLayout>
          <c:xMode val="edge"/>
          <c:yMode val="edge"/>
          <c:x val="0.64014277729172764"/>
          <c:y val="0.14516129032258071"/>
        </c:manualLayout>
      </c:layout>
    </c:title>
    <c:plotArea>
      <c:layout>
        <c:manualLayout>
          <c:layoutTarget val="inner"/>
          <c:xMode val="edge"/>
          <c:yMode val="edge"/>
          <c:x val="7.0333066005638337E-2"/>
          <c:y val="0.13168677504021667"/>
          <c:w val="0.9049755759696706"/>
          <c:h val="0.5476636186605725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เป้าหมายไม่เกินร้อยละ 15</c:v>
                </c:pt>
              </c:strCache>
            </c:strRef>
          </c:tx>
          <c:spPr>
            <a:solidFill>
              <a:srgbClr val="FF0000"/>
            </a:solidFill>
          </c:spPr>
          <c:dPt>
            <c:idx val="3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dPt>
            <c:idx val="1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0864197530864274E-3"/>
                  <c:y val="1.1804673609347262E-2"/>
                </c:manualLayout>
              </c:layout>
              <c:showVal val="1"/>
            </c:dLbl>
            <c:dLbl>
              <c:idx val="1"/>
              <c:layout>
                <c:manualLayout>
                  <c:x val="-2.8291854240044732E-17"/>
                  <c:y val="9.6617559901786727E-3"/>
                </c:manualLayout>
              </c:layout>
              <c:showVal val="1"/>
            </c:dLbl>
            <c:dLbl>
              <c:idx val="2"/>
              <c:layout>
                <c:manualLayout>
                  <c:x val="-3.0864197530864296E-3"/>
                  <c:y val="5.8828634323935588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8.025569384472106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2151258870419002E-7"/>
                  <c:y val="-5.1426636186605833E-3"/>
                </c:manualLayout>
              </c:layout>
              <c:showVal val="1"/>
            </c:dLbl>
            <c:dLbl>
              <c:idx val="5"/>
              <c:layout>
                <c:manualLayout>
                  <c:x val="1.5432098765432139E-3"/>
                  <c:y val="-1.8856151045635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</a:p>
                </c:rich>
              </c:tx>
              <c:showVal val="1"/>
            </c:dLbl>
            <c:dLbl>
              <c:idx val="6"/>
              <c:layout>
                <c:manualLayout>
                  <c:x val="1.5432098765432139E-3"/>
                  <c:y val="-8.648928964524568E-3"/>
                </c:manualLayout>
              </c:layout>
              <c:showVal val="1"/>
            </c:dLbl>
            <c:dLbl>
              <c:idx val="7"/>
              <c:layout>
                <c:manualLayout>
                  <c:x val="3.0864197530864257E-3"/>
                  <c:y val="1.983024299381932E-2"/>
                </c:manualLayout>
              </c:layout>
              <c:showVal val="1"/>
            </c:dLbl>
            <c:dLbl>
              <c:idx val="8"/>
              <c:layout>
                <c:manualLayout>
                  <c:x val="3.0864197530864274E-3"/>
                  <c:y val="-1.3440860215053807E-2"/>
                </c:manualLayout>
              </c:layout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defRPr>
                    </a:pPr>
                    <a:r>
                      <a:rPr lang="th-TH" b="1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rPr>
                      <a:t>1</a:t>
                    </a:r>
                    <a:r>
                      <a:rPr lang="th-TH" dirty="0" smtClean="0">
                        <a:solidFill>
                          <a:schemeClr val="tx1"/>
                        </a:solidFill>
                      </a:rPr>
                      <a:t>00</a:t>
                    </a:r>
                  </a:p>
                </c:rich>
              </c:tx>
              <c:numFmt formatCode="#,##0.0" sourceLinked="0"/>
              <c:spPr/>
              <c:showVal val="1"/>
            </c:dLbl>
            <c:dLbl>
              <c:idx val="12"/>
              <c:layout>
                <c:manualLayout>
                  <c:x val="-1.5432098765432135E-3"/>
                  <c:y val="8.0645161290322752E-3"/>
                </c:manualLayout>
              </c:layout>
              <c:showVal val="1"/>
            </c:dLbl>
            <c:dLbl>
              <c:idx val="16"/>
              <c:layout>
                <c:manualLayout>
                  <c:x val="6.17283950617284E-3"/>
                  <c:y val="1.0752688172043012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Sheet1!$A$2:$A$18</c:f>
              <c:strCache>
                <c:ptCount val="17"/>
                <c:pt idx="0">
                  <c:v>อ.พระนครศรีอยุธยา</c:v>
                </c:pt>
                <c:pt idx="1">
                  <c:v>อ.ลาดบัวหลวง</c:v>
                </c:pt>
                <c:pt idx="2">
                  <c:v>อ.บางไทร</c:v>
                </c:pt>
                <c:pt idx="3">
                  <c:v>อ.ผักไห่</c:v>
                </c:pt>
                <c:pt idx="4">
                  <c:v>อ.บางปะหัน</c:v>
                </c:pt>
                <c:pt idx="5">
                  <c:v>อ.บางซ้าย</c:v>
                </c:pt>
                <c:pt idx="6">
                  <c:v>อ.บ้านแพรก</c:v>
                </c:pt>
                <c:pt idx="7">
                  <c:v>อ.ท่าเรือ</c:v>
                </c:pt>
                <c:pt idx="8">
                  <c:v>อ.เสนา</c:v>
                </c:pt>
                <c:pt idx="9">
                  <c:v>อ.นครหลวง</c:v>
                </c:pt>
                <c:pt idx="10">
                  <c:v>อ.ภาชี</c:v>
                </c:pt>
                <c:pt idx="11">
                  <c:v>อ.บางปะอิน</c:v>
                </c:pt>
                <c:pt idx="12">
                  <c:v>อ.วังน้อย</c:v>
                </c:pt>
                <c:pt idx="13">
                  <c:v>อ.มหาราช</c:v>
                </c:pt>
                <c:pt idx="14">
                  <c:v>อ.บางบาล</c:v>
                </c:pt>
                <c:pt idx="15">
                  <c:v>อ.อุทัย</c:v>
                </c:pt>
                <c:pt idx="16">
                  <c:v>ภาพรวมจังหวัด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59.2</c:v>
                </c:pt>
                <c:pt idx="1">
                  <c:v>41.6</c:v>
                </c:pt>
                <c:pt idx="2">
                  <c:v>57.6</c:v>
                </c:pt>
                <c:pt idx="3">
                  <c:v>100</c:v>
                </c:pt>
                <c:pt idx="4">
                  <c:v>54.5</c:v>
                </c:pt>
                <c:pt idx="5">
                  <c:v>100</c:v>
                </c:pt>
                <c:pt idx="6">
                  <c:v>75</c:v>
                </c:pt>
                <c:pt idx="7">
                  <c:v>61.1</c:v>
                </c:pt>
                <c:pt idx="8">
                  <c:v>72.7</c:v>
                </c:pt>
                <c:pt idx="9">
                  <c:v>100</c:v>
                </c:pt>
                <c:pt idx="10">
                  <c:v>47</c:v>
                </c:pt>
                <c:pt idx="11">
                  <c:v>31</c:v>
                </c:pt>
                <c:pt idx="12">
                  <c:v>65</c:v>
                </c:pt>
                <c:pt idx="13">
                  <c:v>54.5</c:v>
                </c:pt>
                <c:pt idx="14">
                  <c:v>33.300000000000004</c:v>
                </c:pt>
                <c:pt idx="15">
                  <c:v>40</c:v>
                </c:pt>
                <c:pt idx="16">
                  <c:v>59.7</c:v>
                </c:pt>
              </c:numCache>
            </c:numRef>
          </c:val>
        </c:ser>
        <c:axId val="57381248"/>
        <c:axId val="57382784"/>
      </c:barChart>
      <c:catAx>
        <c:axId val="57381248"/>
        <c:scaling>
          <c:orientation val="minMax"/>
        </c:scaling>
        <c:axPos val="b"/>
        <c:tickLblPos val="nextTo"/>
        <c:crossAx val="57382784"/>
        <c:crosses val="autoZero"/>
        <c:auto val="1"/>
        <c:lblAlgn val="ctr"/>
        <c:lblOffset val="100"/>
      </c:catAx>
      <c:valAx>
        <c:axId val="57382784"/>
        <c:scaling>
          <c:orientation val="minMax"/>
          <c:max val="100"/>
        </c:scaling>
        <c:axPos val="l"/>
        <c:numFmt formatCode="General" sourceLinked="1"/>
        <c:tickLblPos val="nextTo"/>
        <c:crossAx val="57381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1800">
                <a:solidFill>
                  <a:srgbClr val="002060"/>
                </a:solidFill>
              </a:defRPr>
            </a:pPr>
            <a:r>
              <a:rPr lang="th-TH" sz="1800" u="sng" dirty="0" smtClean="0">
                <a:solidFill>
                  <a:srgbClr val="002060"/>
                </a:solidFill>
              </a:rPr>
              <a:t>รูปที่</a:t>
            </a:r>
            <a:r>
              <a:rPr lang="en-US" sz="1800" u="sng" dirty="0" smtClean="0">
                <a:solidFill>
                  <a:srgbClr val="002060"/>
                </a:solidFill>
              </a:rPr>
              <a:t> 1</a:t>
            </a:r>
            <a:r>
              <a:rPr lang="en-US" sz="1800" u="none" dirty="0" smtClean="0">
                <a:solidFill>
                  <a:srgbClr val="002060"/>
                </a:solidFill>
              </a:rPr>
              <a:t> </a:t>
            </a:r>
            <a:r>
              <a:rPr lang="th-TH" sz="1800" dirty="0" smtClean="0">
                <a:solidFill>
                  <a:srgbClr val="002060"/>
                </a:solidFill>
              </a:rPr>
              <a:t>อัตรา</a:t>
            </a:r>
            <a:r>
              <a:rPr lang="th-TH" sz="1800" dirty="0">
                <a:solidFill>
                  <a:srgbClr val="002060"/>
                </a:solidFill>
              </a:rPr>
              <a:t>ตาย ด้วยโรคหัวใจขาดเลือด รายจังหวัด ในพื้นที่เครือข่ายบริการสุขภาพที่ </a:t>
            </a:r>
            <a:r>
              <a:rPr lang="en-US" sz="1800" dirty="0">
                <a:solidFill>
                  <a:srgbClr val="002060"/>
                </a:solidFill>
              </a:rPr>
              <a:t>4 </a:t>
            </a:r>
            <a:r>
              <a:rPr lang="th-TH" sz="1800" dirty="0">
                <a:solidFill>
                  <a:srgbClr val="002060"/>
                </a:solidFill>
              </a:rPr>
              <a:t>และประเทศไทย พ.ศ.</a:t>
            </a:r>
            <a:r>
              <a:rPr lang="en-US" sz="1800" dirty="0">
                <a:solidFill>
                  <a:srgbClr val="002060"/>
                </a:solidFill>
              </a:rPr>
              <a:t>2544-2555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3306917098226727E-2"/>
          <c:y val="0.2740560076658175"/>
          <c:w val="0.67745556563233689"/>
          <c:h val="0.62898393234085703"/>
        </c:manualLayout>
      </c:layout>
      <c:lineChart>
        <c:grouping val="standard"/>
        <c:ser>
          <c:idx val="0"/>
          <c:order val="0"/>
          <c:tx>
            <c:strRef>
              <c:f>Sheet6!$B$6</c:f>
              <c:strCache>
                <c:ptCount val="1"/>
                <c:pt idx="0">
                  <c:v>นนทบุรี</c:v>
                </c:pt>
              </c:strCache>
            </c:strRef>
          </c:tx>
          <c:spPr>
            <a:ln w="34925" cmpd="dbl">
              <a:prstDash val="sysDash"/>
            </a:ln>
          </c:spPr>
          <c:cat>
            <c:numRef>
              <c:f>Sheet6!$C$4:$N$4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Sheet6!$C$6:$N$6</c:f>
              <c:numCache>
                <c:formatCode>0.0</c:formatCode>
                <c:ptCount val="12"/>
                <c:pt idx="0">
                  <c:v>13.99</c:v>
                </c:pt>
                <c:pt idx="1">
                  <c:v>17.55</c:v>
                </c:pt>
                <c:pt idx="2">
                  <c:v>22.4</c:v>
                </c:pt>
                <c:pt idx="3">
                  <c:v>23.99</c:v>
                </c:pt>
                <c:pt idx="4">
                  <c:v>27.16</c:v>
                </c:pt>
                <c:pt idx="5">
                  <c:v>28.53</c:v>
                </c:pt>
                <c:pt idx="6">
                  <c:v>26.1</c:v>
                </c:pt>
                <c:pt idx="7">
                  <c:v>22.25</c:v>
                </c:pt>
                <c:pt idx="8">
                  <c:v>23.37</c:v>
                </c:pt>
                <c:pt idx="9">
                  <c:v>24.22</c:v>
                </c:pt>
                <c:pt idx="10">
                  <c:v>26.52</c:v>
                </c:pt>
                <c:pt idx="11">
                  <c:v>28.259999999999987</c:v>
                </c:pt>
              </c:numCache>
            </c:numRef>
          </c:val>
        </c:ser>
        <c:ser>
          <c:idx val="1"/>
          <c:order val="1"/>
          <c:tx>
            <c:strRef>
              <c:f>Sheet6!$B$7</c:f>
              <c:strCache>
                <c:ptCount val="1"/>
                <c:pt idx="0">
                  <c:v>ปทุมธานี</c:v>
                </c:pt>
              </c:strCache>
            </c:strRef>
          </c:tx>
          <c:spPr>
            <a:ln w="31750">
              <a:prstDash val="sysDash"/>
            </a:ln>
          </c:spPr>
          <c:cat>
            <c:numRef>
              <c:f>Sheet6!$C$4:$N$4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Sheet6!$C$7:$N$7</c:f>
              <c:numCache>
                <c:formatCode>0.0</c:formatCode>
                <c:ptCount val="12"/>
                <c:pt idx="0">
                  <c:v>11.09</c:v>
                </c:pt>
                <c:pt idx="1">
                  <c:v>16.850000000000001</c:v>
                </c:pt>
                <c:pt idx="2">
                  <c:v>16.71</c:v>
                </c:pt>
                <c:pt idx="3">
                  <c:v>19.739999999999988</c:v>
                </c:pt>
                <c:pt idx="4">
                  <c:v>26.87</c:v>
                </c:pt>
                <c:pt idx="5">
                  <c:v>26.82</c:v>
                </c:pt>
                <c:pt idx="6">
                  <c:v>30.6</c:v>
                </c:pt>
                <c:pt idx="7">
                  <c:v>24.97</c:v>
                </c:pt>
                <c:pt idx="8">
                  <c:v>27.05</c:v>
                </c:pt>
                <c:pt idx="9">
                  <c:v>25.54</c:v>
                </c:pt>
                <c:pt idx="10">
                  <c:v>26.35</c:v>
                </c:pt>
                <c:pt idx="11">
                  <c:v>28.759999999999987</c:v>
                </c:pt>
              </c:numCache>
            </c:numRef>
          </c:val>
        </c:ser>
        <c:ser>
          <c:idx val="2"/>
          <c:order val="2"/>
          <c:tx>
            <c:strRef>
              <c:f>Sheet6!$B$8</c:f>
              <c:strCache>
                <c:ptCount val="1"/>
                <c:pt idx="0">
                  <c:v>พระนครศรีอยุธยา</c:v>
                </c:pt>
              </c:strCache>
            </c:strRef>
          </c:tx>
          <c:spPr>
            <a:ln w="31750">
              <a:solidFill>
                <a:srgbClr val="009999"/>
              </a:solidFill>
              <a:prstDash val="dash"/>
            </a:ln>
          </c:spPr>
          <c:marker>
            <c:spPr>
              <a:solidFill>
                <a:srgbClr val="009999"/>
              </a:solidFill>
            </c:spPr>
          </c:marker>
          <c:cat>
            <c:numRef>
              <c:f>Sheet6!$C$4:$N$4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Sheet6!$C$8:$N$8</c:f>
              <c:numCache>
                <c:formatCode>0.0</c:formatCode>
                <c:ptCount val="12"/>
                <c:pt idx="0">
                  <c:v>18.16</c:v>
                </c:pt>
                <c:pt idx="1">
                  <c:v>21.610000000000031</c:v>
                </c:pt>
                <c:pt idx="2">
                  <c:v>32.28</c:v>
                </c:pt>
                <c:pt idx="3">
                  <c:v>32.449999999999996</c:v>
                </c:pt>
                <c:pt idx="4">
                  <c:v>32.410000000000004</c:v>
                </c:pt>
                <c:pt idx="5">
                  <c:v>36.309999999999995</c:v>
                </c:pt>
                <c:pt idx="6">
                  <c:v>42.63</c:v>
                </c:pt>
                <c:pt idx="7">
                  <c:v>37.39</c:v>
                </c:pt>
                <c:pt idx="8">
                  <c:v>44.94</c:v>
                </c:pt>
                <c:pt idx="9">
                  <c:v>38.660000000000011</c:v>
                </c:pt>
                <c:pt idx="10">
                  <c:v>40.130000000000003</c:v>
                </c:pt>
                <c:pt idx="11">
                  <c:v>40.480000000000004</c:v>
                </c:pt>
              </c:numCache>
            </c:numRef>
          </c:val>
        </c:ser>
        <c:ser>
          <c:idx val="3"/>
          <c:order val="3"/>
          <c:tx>
            <c:strRef>
              <c:f>Sheet6!$B$9</c:f>
              <c:strCache>
                <c:ptCount val="1"/>
                <c:pt idx="0">
                  <c:v>อ่างทอง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</c:spPr>
          </c:marker>
          <c:cat>
            <c:numRef>
              <c:f>Sheet6!$C$4:$N$4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Sheet6!$C$9:$N$9</c:f>
              <c:numCache>
                <c:formatCode>0.0</c:formatCode>
                <c:ptCount val="12"/>
                <c:pt idx="0">
                  <c:v>14.860000000000024</c:v>
                </c:pt>
                <c:pt idx="1">
                  <c:v>14.49</c:v>
                </c:pt>
                <c:pt idx="2">
                  <c:v>28.22</c:v>
                </c:pt>
                <c:pt idx="3">
                  <c:v>27.19</c:v>
                </c:pt>
                <c:pt idx="4">
                  <c:v>34.58</c:v>
                </c:pt>
                <c:pt idx="5">
                  <c:v>23.24</c:v>
                </c:pt>
                <c:pt idx="6">
                  <c:v>34.839999999999996</c:v>
                </c:pt>
                <c:pt idx="7">
                  <c:v>34.08</c:v>
                </c:pt>
                <c:pt idx="8">
                  <c:v>30.55</c:v>
                </c:pt>
                <c:pt idx="9">
                  <c:v>33</c:v>
                </c:pt>
                <c:pt idx="10">
                  <c:v>49.91</c:v>
                </c:pt>
                <c:pt idx="11">
                  <c:v>44.720000000000013</c:v>
                </c:pt>
              </c:numCache>
            </c:numRef>
          </c:val>
        </c:ser>
        <c:ser>
          <c:idx val="4"/>
          <c:order val="4"/>
          <c:tx>
            <c:strRef>
              <c:f>Sheet6!$B$10</c:f>
              <c:strCache>
                <c:ptCount val="1"/>
                <c:pt idx="0">
                  <c:v>สระบุรี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tar"/>
            <c:size val="9"/>
            <c:spPr>
              <a:ln>
                <a:solidFill>
                  <a:srgbClr val="FF0000"/>
                </a:solidFill>
              </a:ln>
            </c:spPr>
          </c:marker>
          <c:cat>
            <c:numRef>
              <c:f>Sheet6!$C$4:$N$4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Sheet6!$C$10:$N$10</c:f>
              <c:numCache>
                <c:formatCode>0.0</c:formatCode>
                <c:ptCount val="12"/>
                <c:pt idx="0">
                  <c:v>10.48</c:v>
                </c:pt>
                <c:pt idx="1">
                  <c:v>12.129999999999999</c:v>
                </c:pt>
                <c:pt idx="2">
                  <c:v>13.950000000000006</c:v>
                </c:pt>
                <c:pt idx="3">
                  <c:v>19.16</c:v>
                </c:pt>
                <c:pt idx="4">
                  <c:v>22.71</c:v>
                </c:pt>
                <c:pt idx="5">
                  <c:v>24.43</c:v>
                </c:pt>
                <c:pt idx="6">
                  <c:v>22.36</c:v>
                </c:pt>
                <c:pt idx="7">
                  <c:v>32.33</c:v>
                </c:pt>
                <c:pt idx="8">
                  <c:v>35.809999999999995</c:v>
                </c:pt>
                <c:pt idx="9">
                  <c:v>41.949999999999996</c:v>
                </c:pt>
                <c:pt idx="10">
                  <c:v>44.92</c:v>
                </c:pt>
                <c:pt idx="11">
                  <c:v>48.47</c:v>
                </c:pt>
              </c:numCache>
            </c:numRef>
          </c:val>
        </c:ser>
        <c:ser>
          <c:idx val="5"/>
          <c:order val="5"/>
          <c:tx>
            <c:strRef>
              <c:f>Sheet6!$B$11</c:f>
              <c:strCache>
                <c:ptCount val="1"/>
                <c:pt idx="0">
                  <c:v>ลพบุรี</c:v>
                </c:pt>
              </c:strCache>
            </c:strRef>
          </c:tx>
          <c:cat>
            <c:numRef>
              <c:f>Sheet6!$C$4:$N$4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Sheet6!$C$11:$N$11</c:f>
              <c:numCache>
                <c:formatCode>0.0</c:formatCode>
                <c:ptCount val="12"/>
                <c:pt idx="0">
                  <c:v>16.64</c:v>
                </c:pt>
                <c:pt idx="1">
                  <c:v>19.439999999999987</c:v>
                </c:pt>
                <c:pt idx="2">
                  <c:v>26.68</c:v>
                </c:pt>
                <c:pt idx="3">
                  <c:v>26.88</c:v>
                </c:pt>
                <c:pt idx="4">
                  <c:v>25.04</c:v>
                </c:pt>
                <c:pt idx="5">
                  <c:v>25.9</c:v>
                </c:pt>
                <c:pt idx="6">
                  <c:v>27.29</c:v>
                </c:pt>
                <c:pt idx="7">
                  <c:v>32.449999999999996</c:v>
                </c:pt>
                <c:pt idx="8">
                  <c:v>31.16</c:v>
                </c:pt>
                <c:pt idx="9">
                  <c:v>29.66</c:v>
                </c:pt>
                <c:pt idx="10">
                  <c:v>30.56</c:v>
                </c:pt>
                <c:pt idx="11">
                  <c:v>31.17</c:v>
                </c:pt>
              </c:numCache>
            </c:numRef>
          </c:val>
        </c:ser>
        <c:ser>
          <c:idx val="6"/>
          <c:order val="6"/>
          <c:tx>
            <c:strRef>
              <c:f>Sheet6!$B$12</c:f>
              <c:strCache>
                <c:ptCount val="1"/>
                <c:pt idx="0">
                  <c:v>สิงห์บุรี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plus"/>
            <c:size val="8"/>
            <c:spPr>
              <a:ln>
                <a:solidFill>
                  <a:srgbClr val="0000FF"/>
                </a:solidFill>
              </a:ln>
            </c:spPr>
          </c:marker>
          <c:cat>
            <c:numRef>
              <c:f>Sheet6!$C$4:$N$4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Sheet6!$C$12:$N$12</c:f>
              <c:numCache>
                <c:formatCode>0.0</c:formatCode>
                <c:ptCount val="12"/>
                <c:pt idx="0">
                  <c:v>26.86</c:v>
                </c:pt>
                <c:pt idx="1">
                  <c:v>27.77</c:v>
                </c:pt>
                <c:pt idx="2">
                  <c:v>43.94</c:v>
                </c:pt>
                <c:pt idx="3">
                  <c:v>55.55</c:v>
                </c:pt>
                <c:pt idx="4">
                  <c:v>40.200000000000003</c:v>
                </c:pt>
                <c:pt idx="5">
                  <c:v>48.39</c:v>
                </c:pt>
                <c:pt idx="6">
                  <c:v>47.620000000000012</c:v>
                </c:pt>
                <c:pt idx="7">
                  <c:v>39.89</c:v>
                </c:pt>
                <c:pt idx="8">
                  <c:v>45.96</c:v>
                </c:pt>
                <c:pt idx="9">
                  <c:v>40.93</c:v>
                </c:pt>
                <c:pt idx="10">
                  <c:v>33.160000000000011</c:v>
                </c:pt>
                <c:pt idx="11">
                  <c:v>37.020000000000003</c:v>
                </c:pt>
              </c:numCache>
            </c:numRef>
          </c:val>
        </c:ser>
        <c:ser>
          <c:idx val="7"/>
          <c:order val="7"/>
          <c:tx>
            <c:strRef>
              <c:f>Sheet6!$B$13</c:f>
              <c:strCache>
                <c:ptCount val="1"/>
                <c:pt idx="0">
                  <c:v>นครนายก</c:v>
                </c:pt>
              </c:strCache>
            </c:strRef>
          </c:tx>
          <c:spPr>
            <a:ln>
              <a:solidFill>
                <a:srgbClr val="FFCC00"/>
              </a:solidFill>
            </a:ln>
          </c:spPr>
          <c:marker>
            <c:symbol val="circle"/>
            <c:size val="7"/>
            <c:spPr>
              <a:solidFill>
                <a:srgbClr val="FFCC00"/>
              </a:solidFill>
              <a:ln>
                <a:solidFill>
                  <a:srgbClr val="FFCC00"/>
                </a:solidFill>
              </a:ln>
            </c:spPr>
          </c:marker>
          <c:cat>
            <c:numRef>
              <c:f>Sheet6!$C$4:$N$4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Sheet6!$C$13:$N$13</c:f>
              <c:numCache>
                <c:formatCode>0.0</c:formatCode>
                <c:ptCount val="12"/>
                <c:pt idx="0">
                  <c:v>15.7</c:v>
                </c:pt>
                <c:pt idx="1">
                  <c:v>16.36</c:v>
                </c:pt>
                <c:pt idx="2">
                  <c:v>18.690000000000001</c:v>
                </c:pt>
                <c:pt idx="3">
                  <c:v>25.979999999999986</c:v>
                </c:pt>
                <c:pt idx="4">
                  <c:v>21.23</c:v>
                </c:pt>
                <c:pt idx="5">
                  <c:v>18.8</c:v>
                </c:pt>
                <c:pt idx="6">
                  <c:v>42.13</c:v>
                </c:pt>
                <c:pt idx="7">
                  <c:v>39.260000000000012</c:v>
                </c:pt>
                <c:pt idx="8">
                  <c:v>42.190000000000012</c:v>
                </c:pt>
                <c:pt idx="9">
                  <c:v>32.910000000000004</c:v>
                </c:pt>
                <c:pt idx="10">
                  <c:v>46.190000000000012</c:v>
                </c:pt>
                <c:pt idx="11">
                  <c:v>41.260000000000012</c:v>
                </c:pt>
              </c:numCache>
            </c:numRef>
          </c:val>
        </c:ser>
        <c:ser>
          <c:idx val="8"/>
          <c:order val="8"/>
          <c:tx>
            <c:strRef>
              <c:f>Sheet6!$B$16</c:f>
              <c:strCache>
                <c:ptCount val="1"/>
                <c:pt idx="0">
                  <c:v>ประเทศไทย</c:v>
                </c:pt>
              </c:strCache>
            </c:strRef>
          </c:tx>
          <c:spPr>
            <a:ln>
              <a:solidFill>
                <a:srgbClr val="66FF33"/>
              </a:solidFill>
            </a:ln>
          </c:spPr>
          <c:marker>
            <c:symbol val="circle"/>
            <c:size val="7"/>
            <c:spPr>
              <a:solidFill>
                <a:srgbClr val="66FF33"/>
              </a:solidFill>
              <a:ln>
                <a:solidFill>
                  <a:srgbClr val="9900CC"/>
                </a:solidFill>
              </a:ln>
            </c:spPr>
          </c:marker>
          <c:cat>
            <c:numRef>
              <c:f>Sheet6!$C$4:$N$4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Sheet6!$C$16:$N$16</c:f>
              <c:numCache>
                <c:formatCode>0.0</c:formatCode>
                <c:ptCount val="12"/>
                <c:pt idx="0">
                  <c:v>12.4</c:v>
                </c:pt>
                <c:pt idx="1">
                  <c:v>14.4</c:v>
                </c:pt>
                <c:pt idx="2">
                  <c:v>19.100000000000001</c:v>
                </c:pt>
                <c:pt idx="3">
                  <c:v>17.7</c:v>
                </c:pt>
                <c:pt idx="4">
                  <c:v>18.7</c:v>
                </c:pt>
                <c:pt idx="5">
                  <c:v>19.399999999999999</c:v>
                </c:pt>
                <c:pt idx="6">
                  <c:v>20.8</c:v>
                </c:pt>
                <c:pt idx="7">
                  <c:v>21.19</c:v>
                </c:pt>
                <c:pt idx="8">
                  <c:v>20.68</c:v>
                </c:pt>
                <c:pt idx="9">
                  <c:v>20.47</c:v>
                </c:pt>
                <c:pt idx="10">
                  <c:v>22.47</c:v>
                </c:pt>
                <c:pt idx="11">
                  <c:v>23.45</c:v>
                </c:pt>
              </c:numCache>
            </c:numRef>
          </c:val>
        </c:ser>
        <c:marker val="1"/>
        <c:axId val="64506496"/>
        <c:axId val="65541248"/>
      </c:lineChart>
      <c:catAx>
        <c:axId val="64506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พ.ศ.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7848704756900059"/>
              <c:y val="0.9248536620931067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65541248"/>
        <c:crosses val="autoZero"/>
        <c:auto val="1"/>
        <c:lblAlgn val="ctr"/>
        <c:lblOffset val="100"/>
      </c:catAx>
      <c:valAx>
        <c:axId val="65541248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 dirty="0"/>
                  <a:t>อัตรา</a:t>
                </a:r>
                <a:r>
                  <a:rPr lang="en-US" dirty="0"/>
                  <a:t>/</a:t>
                </a:r>
                <a:r>
                  <a:rPr lang="th-TH" dirty="0"/>
                  <a:t>แสนประชากร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8856275904155721E-2"/>
              <c:y val="0.14825227752471945"/>
            </c:manualLayout>
          </c:layout>
        </c:title>
        <c:numFmt formatCode="0.0" sourceLinked="1"/>
        <c:minorTickMark val="in"/>
        <c:tickLblPos val="nextTo"/>
        <c:crossAx val="6450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54851405145963"/>
          <c:y val="0.24998576547050341"/>
          <c:w val="0.22008843081913196"/>
          <c:h val="0.62424452838573485"/>
        </c:manualLayout>
      </c:layout>
    </c:legend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 algn="ctr">
              <a:defRPr sz="2000">
                <a:solidFill>
                  <a:srgbClr val="002060"/>
                </a:solidFill>
              </a:defRPr>
            </a:pPr>
            <a:r>
              <a:rPr lang="th-TH" sz="2000" dirty="0">
                <a:solidFill>
                  <a:srgbClr val="002060"/>
                </a:solidFill>
              </a:rPr>
              <a:t>อัตรา</a:t>
            </a:r>
            <a:r>
              <a:rPr lang="th-TH" sz="2000" dirty="0" smtClean="0">
                <a:solidFill>
                  <a:srgbClr val="002060"/>
                </a:solidFill>
              </a:rPr>
              <a:t>ตายต่อแสนประชากร  ด้วย</a:t>
            </a:r>
            <a:r>
              <a:rPr lang="th-TH" sz="2000" dirty="0">
                <a:solidFill>
                  <a:srgbClr val="002060"/>
                </a:solidFill>
              </a:rPr>
              <a:t>โรคหัวใจขาดเลือด </a:t>
            </a:r>
            <a:r>
              <a:rPr lang="th-TH" sz="2000" dirty="0" smtClean="0">
                <a:solidFill>
                  <a:srgbClr val="002060"/>
                </a:solidFill>
              </a:rPr>
              <a:t>        </a:t>
            </a:r>
          </a:p>
          <a:p>
            <a:pPr algn="ctr">
              <a:defRPr sz="2000">
                <a:solidFill>
                  <a:srgbClr val="002060"/>
                </a:solidFill>
              </a:defRPr>
            </a:pPr>
            <a:r>
              <a:rPr lang="th-TH" sz="2000" dirty="0" smtClean="0">
                <a:solidFill>
                  <a:srgbClr val="002060"/>
                </a:solidFill>
              </a:rPr>
              <a:t>จ.พระนครศรีอยุธยา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th-TH" sz="2000" dirty="0">
                <a:solidFill>
                  <a:srgbClr val="002060"/>
                </a:solidFill>
              </a:rPr>
              <a:t>และประเทศไทย พ.ศ.</a:t>
            </a:r>
            <a:r>
              <a:rPr lang="en-US" sz="2000" dirty="0">
                <a:solidFill>
                  <a:srgbClr val="002060"/>
                </a:solidFill>
              </a:rPr>
              <a:t>2544-2555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8917278992687172E-2"/>
          <c:y val="0.23437285307724845"/>
          <c:w val="0.67745556563233689"/>
          <c:h val="0.63780243989269825"/>
        </c:manualLayout>
      </c:layout>
      <c:lineChart>
        <c:grouping val="standard"/>
        <c:ser>
          <c:idx val="2"/>
          <c:order val="0"/>
          <c:tx>
            <c:strRef>
              <c:f>Sheet6!$B$8</c:f>
              <c:strCache>
                <c:ptCount val="1"/>
                <c:pt idx="0">
                  <c:v>พระนครศรีอยุธยา</c:v>
                </c:pt>
              </c:strCache>
            </c:strRef>
          </c:tx>
          <c:spPr>
            <a:ln w="41275">
              <a:solidFill>
                <a:srgbClr val="FF0066"/>
              </a:solidFill>
              <a:prstDash val="dash"/>
            </a:ln>
          </c:spPr>
          <c:marker>
            <c:symbol val="triangle"/>
            <c:size val="9"/>
            <c:spPr>
              <a:solidFill>
                <a:srgbClr val="FF0066"/>
              </a:solidFill>
            </c:spPr>
          </c:marker>
          <c:cat>
            <c:numRef>
              <c:f>Sheet6!$C$4:$N$4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Sheet6!$C$8:$N$8</c:f>
              <c:numCache>
                <c:formatCode>0.0</c:formatCode>
                <c:ptCount val="12"/>
                <c:pt idx="0">
                  <c:v>18.16</c:v>
                </c:pt>
                <c:pt idx="1">
                  <c:v>21.610000000000031</c:v>
                </c:pt>
                <c:pt idx="2">
                  <c:v>32.28</c:v>
                </c:pt>
                <c:pt idx="3">
                  <c:v>32.449999999999996</c:v>
                </c:pt>
                <c:pt idx="4">
                  <c:v>32.410000000000004</c:v>
                </c:pt>
                <c:pt idx="5">
                  <c:v>36.309999999999995</c:v>
                </c:pt>
                <c:pt idx="6">
                  <c:v>42.63</c:v>
                </c:pt>
                <c:pt idx="7">
                  <c:v>37.39</c:v>
                </c:pt>
                <c:pt idx="8">
                  <c:v>44.94</c:v>
                </c:pt>
                <c:pt idx="9">
                  <c:v>38.660000000000011</c:v>
                </c:pt>
                <c:pt idx="10">
                  <c:v>40.130000000000003</c:v>
                </c:pt>
                <c:pt idx="11">
                  <c:v>40.480000000000004</c:v>
                </c:pt>
              </c:numCache>
            </c:numRef>
          </c:val>
        </c:ser>
        <c:ser>
          <c:idx val="8"/>
          <c:order val="1"/>
          <c:tx>
            <c:strRef>
              <c:f>Sheet6!$B$16</c:f>
              <c:strCache>
                <c:ptCount val="1"/>
                <c:pt idx="0">
                  <c:v>ประเทศไทย</c:v>
                </c:pt>
              </c:strCache>
            </c:strRef>
          </c:tx>
          <c:spPr>
            <a:ln w="38100">
              <a:solidFill>
                <a:srgbClr val="66FF33"/>
              </a:solidFill>
            </a:ln>
          </c:spPr>
          <c:marker>
            <c:symbol val="circle"/>
            <c:size val="8"/>
            <c:spPr>
              <a:solidFill>
                <a:srgbClr val="66FF33"/>
              </a:solidFill>
              <a:ln>
                <a:solidFill>
                  <a:srgbClr val="9900CC"/>
                </a:solidFill>
              </a:ln>
            </c:spPr>
          </c:marker>
          <c:cat>
            <c:numRef>
              <c:f>Sheet6!$C$4:$N$4</c:f>
              <c:numCache>
                <c:formatCode>General</c:formatCode>
                <c:ptCount val="12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</c:numCache>
            </c:numRef>
          </c:cat>
          <c:val>
            <c:numRef>
              <c:f>Sheet6!$C$16:$N$16</c:f>
              <c:numCache>
                <c:formatCode>0.0</c:formatCode>
                <c:ptCount val="12"/>
                <c:pt idx="0">
                  <c:v>12.4</c:v>
                </c:pt>
                <c:pt idx="1">
                  <c:v>14.4</c:v>
                </c:pt>
                <c:pt idx="2">
                  <c:v>19.100000000000001</c:v>
                </c:pt>
                <c:pt idx="3">
                  <c:v>17.7</c:v>
                </c:pt>
                <c:pt idx="4">
                  <c:v>18.7</c:v>
                </c:pt>
                <c:pt idx="5">
                  <c:v>19.399999999999999</c:v>
                </c:pt>
                <c:pt idx="6">
                  <c:v>20.8</c:v>
                </c:pt>
                <c:pt idx="7">
                  <c:v>21.19</c:v>
                </c:pt>
                <c:pt idx="8">
                  <c:v>20.68</c:v>
                </c:pt>
                <c:pt idx="9">
                  <c:v>20.47</c:v>
                </c:pt>
                <c:pt idx="10">
                  <c:v>22.47</c:v>
                </c:pt>
                <c:pt idx="11">
                  <c:v>23.45</c:v>
                </c:pt>
              </c:numCache>
            </c:numRef>
          </c:val>
        </c:ser>
        <c:marker val="1"/>
        <c:axId val="67248128"/>
        <c:axId val="67414272"/>
      </c:lineChart>
      <c:catAx>
        <c:axId val="67248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พ.ศ.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8135752240324079"/>
              <c:y val="0.8763520944659930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67414272"/>
        <c:crosses val="autoZero"/>
        <c:auto val="1"/>
        <c:lblAlgn val="ctr"/>
        <c:lblOffset val="100"/>
      </c:catAx>
      <c:valAx>
        <c:axId val="67414272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 dirty="0"/>
                  <a:t>อัตรา</a:t>
                </a:r>
                <a:r>
                  <a:rPr lang="en-US" dirty="0"/>
                  <a:t>/</a:t>
                </a:r>
                <a:r>
                  <a:rPr lang="th-TH" dirty="0" smtClean="0"/>
                  <a:t>แสนคน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4643861121234992E-2"/>
              <c:y val="0.12841075312069195"/>
            </c:manualLayout>
          </c:layout>
        </c:title>
        <c:numFmt formatCode="0.0" sourceLinked="1"/>
        <c:tickLblPos val="nextTo"/>
        <c:crossAx val="6724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372338952787"/>
          <c:y val="0.2731478052507198"/>
          <c:w val="0.24018172109541205"/>
          <c:h val="0.32422614908357289"/>
        </c:manualLayout>
      </c:layout>
      <c:txPr>
        <a:bodyPr/>
        <a:lstStyle/>
        <a:p>
          <a:pPr>
            <a:defRPr b="1"/>
          </a:pPr>
          <a:endParaRPr lang="th-TH"/>
        </a:p>
      </c:txPr>
    </c:legend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sz="2000"/>
            </a:pPr>
            <a:r>
              <a:rPr lang="th-TH" sz="2000" dirty="0"/>
              <a:t>อัตราตายต่อแสนประชากร กลุ่มโรคไม่ติดต่อเรื้อรัง จำแนกรายโรค จ.พระนครศรีอยุธยา พ.ศ.</a:t>
            </a:r>
            <a:r>
              <a:rPr lang="en-US" sz="2000" dirty="0"/>
              <a:t>2544 -2556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8884021947588015E-2"/>
          <c:y val="0.22135452246551282"/>
          <c:w val="0.6992105443341321"/>
          <c:h val="0.62691666966286752"/>
        </c:manualLayout>
      </c:layout>
      <c:lineChart>
        <c:grouping val="standard"/>
        <c:ser>
          <c:idx val="0"/>
          <c:order val="0"/>
          <c:tx>
            <c:strRef>
              <c:f>อย!$A$11</c:f>
              <c:strCache>
                <c:ptCount val="1"/>
                <c:pt idx="0">
                  <c:v>โรคหลอดเลือดสมองใหญ่ (I 60 - I 69)</c:v>
                </c:pt>
              </c:strCache>
            </c:strRef>
          </c:tx>
          <c:spPr>
            <a:ln w="34925">
              <a:solidFill>
                <a:srgbClr val="6600CC"/>
              </a:solidFill>
            </a:ln>
          </c:spPr>
          <c:marker>
            <c:symbol val="diamond"/>
            <c:size val="8"/>
            <c:spPr>
              <a:solidFill>
                <a:srgbClr val="6600CC"/>
              </a:solidFill>
            </c:spPr>
          </c:marker>
          <c:dLbls>
            <c:dLbl>
              <c:idx val="12"/>
              <c:layout/>
              <c:dLblPos val="b"/>
              <c:showVal val="1"/>
            </c:dLbl>
            <c:delete val="1"/>
            <c:txPr>
              <a:bodyPr/>
              <a:lstStyle/>
              <a:p>
                <a:pPr>
                  <a:defRPr sz="1400" b="1">
                    <a:solidFill>
                      <a:srgbClr val="6600CC"/>
                    </a:solidFill>
                  </a:defRPr>
                </a:pPr>
                <a:endParaRPr lang="th-TH"/>
              </a:p>
            </c:txPr>
            <c:dLblPos val="b"/>
          </c:dLbls>
          <c:cat>
            <c:numRef>
              <c:f>อย!$B$9:$N$9</c:f>
              <c:numCache>
                <c:formatCode>General</c:formatCode>
                <c:ptCount val="13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  <c:pt idx="12">
                  <c:v>2556</c:v>
                </c:pt>
              </c:numCache>
            </c:numRef>
          </c:cat>
          <c:val>
            <c:numRef>
              <c:f>อย!$B$11:$N$11</c:f>
              <c:numCache>
                <c:formatCode>General</c:formatCode>
                <c:ptCount val="13"/>
                <c:pt idx="0">
                  <c:v>21.01</c:v>
                </c:pt>
                <c:pt idx="1">
                  <c:v>26.439999999999987</c:v>
                </c:pt>
                <c:pt idx="2">
                  <c:v>39.61</c:v>
                </c:pt>
                <c:pt idx="3">
                  <c:v>45.59</c:v>
                </c:pt>
                <c:pt idx="4">
                  <c:v>45.45</c:v>
                </c:pt>
                <c:pt idx="5">
                  <c:v>22.79</c:v>
                </c:pt>
                <c:pt idx="6">
                  <c:v>28.51</c:v>
                </c:pt>
                <c:pt idx="7">
                  <c:v>20.53</c:v>
                </c:pt>
                <c:pt idx="8">
                  <c:v>32.120000000000012</c:v>
                </c:pt>
                <c:pt idx="9">
                  <c:v>44.05</c:v>
                </c:pt>
                <c:pt idx="10">
                  <c:v>34.910000000000004</c:v>
                </c:pt>
                <c:pt idx="11">
                  <c:v>44.78</c:v>
                </c:pt>
                <c:pt idx="12" formatCode="0.00">
                  <c:v>43.855835283531761</c:v>
                </c:pt>
              </c:numCache>
            </c:numRef>
          </c:val>
        </c:ser>
        <c:ser>
          <c:idx val="1"/>
          <c:order val="1"/>
          <c:tx>
            <c:strRef>
              <c:f>อย!$A$12</c:f>
              <c:strCache>
                <c:ptCount val="1"/>
                <c:pt idx="0">
                  <c:v>โรคหัวใจขาดเลือด (I 20 - I 25)</c:v>
                </c:pt>
              </c:strCache>
            </c:strRef>
          </c:tx>
          <c:spPr>
            <a:ln w="34925">
              <a:solidFill>
                <a:srgbClr val="FF0066"/>
              </a:solidFill>
            </a:ln>
          </c:spPr>
          <c:marker>
            <c:symbol val="circle"/>
            <c:size val="7"/>
            <c:spPr>
              <a:solidFill>
                <a:srgbClr val="FF0066"/>
              </a:solidFill>
            </c:spPr>
          </c:marker>
          <c:dLbls>
            <c:dLbl>
              <c:idx val="9"/>
              <c:layout/>
              <c:dLblPos val="b"/>
              <c:showVal val="1"/>
            </c:dLbl>
            <c:dLbl>
              <c:idx val="12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sz="1400" b="1">
                    <a:solidFill>
                      <a:srgbClr val="FF0066"/>
                    </a:solidFill>
                  </a:defRPr>
                </a:pPr>
                <a:endParaRPr lang="th-TH"/>
              </a:p>
            </c:txPr>
            <c:dLblPos val="t"/>
          </c:dLbls>
          <c:cat>
            <c:numRef>
              <c:f>อย!$B$9:$N$9</c:f>
              <c:numCache>
                <c:formatCode>General</c:formatCode>
                <c:ptCount val="13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  <c:pt idx="12">
                  <c:v>2556</c:v>
                </c:pt>
              </c:numCache>
            </c:numRef>
          </c:cat>
          <c:val>
            <c:numRef>
              <c:f>อย!$B$12:$N$12</c:f>
              <c:numCache>
                <c:formatCode>General</c:formatCode>
                <c:ptCount val="13"/>
                <c:pt idx="0">
                  <c:v>18.16</c:v>
                </c:pt>
                <c:pt idx="1">
                  <c:v>21.610000000000031</c:v>
                </c:pt>
                <c:pt idx="2">
                  <c:v>32.28</c:v>
                </c:pt>
                <c:pt idx="3">
                  <c:v>32.450000000000003</c:v>
                </c:pt>
                <c:pt idx="4">
                  <c:v>32.410000000000004</c:v>
                </c:pt>
                <c:pt idx="5">
                  <c:v>36.31</c:v>
                </c:pt>
                <c:pt idx="6">
                  <c:v>42.63</c:v>
                </c:pt>
                <c:pt idx="7">
                  <c:v>37.39</c:v>
                </c:pt>
                <c:pt idx="8">
                  <c:v>44.94</c:v>
                </c:pt>
                <c:pt idx="9">
                  <c:v>38.660000000000011</c:v>
                </c:pt>
                <c:pt idx="10">
                  <c:v>40.130000000000003</c:v>
                </c:pt>
                <c:pt idx="11">
                  <c:v>40.480000000000004</c:v>
                </c:pt>
                <c:pt idx="12" formatCode="0.00">
                  <c:v>49.400825951564435</c:v>
                </c:pt>
              </c:numCache>
            </c:numRef>
          </c:val>
        </c:ser>
        <c:ser>
          <c:idx val="3"/>
          <c:order val="2"/>
          <c:tx>
            <c:strRef>
              <c:f>อย!$A$14</c:f>
              <c:strCache>
                <c:ptCount val="1"/>
                <c:pt idx="0">
                  <c:v>โรคเบาหวาน (E 10 - E 14)</c:v>
                </c:pt>
              </c:strCache>
            </c:strRef>
          </c:tx>
          <c:spPr>
            <a:ln w="28575">
              <a:solidFill>
                <a:srgbClr val="FF9900"/>
              </a:solidFill>
            </a:ln>
          </c:spPr>
          <c:marker>
            <c:symbol val="square"/>
            <c:size val="7"/>
            <c:spPr>
              <a:solidFill>
                <a:srgbClr val="FF9900"/>
              </a:solidFill>
            </c:spPr>
          </c:marker>
          <c:dLbls>
            <c:dLbl>
              <c:idx val="12"/>
              <c:layout/>
              <c:dLblPos val="t"/>
              <c:showVal val="1"/>
            </c:dLbl>
            <c:delete val="1"/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th-TH"/>
              </a:p>
            </c:txPr>
            <c:dLblPos val="t"/>
          </c:dLbls>
          <c:cat>
            <c:numRef>
              <c:f>อย!$B$9:$N$9</c:f>
              <c:numCache>
                <c:formatCode>General</c:formatCode>
                <c:ptCount val="13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  <c:pt idx="12">
                  <c:v>2556</c:v>
                </c:pt>
              </c:numCache>
            </c:numRef>
          </c:cat>
          <c:val>
            <c:numRef>
              <c:f>อย!$B$14:$N$14</c:f>
              <c:numCache>
                <c:formatCode>General</c:formatCode>
                <c:ptCount val="13"/>
                <c:pt idx="0">
                  <c:v>7.18</c:v>
                </c:pt>
                <c:pt idx="1">
                  <c:v>5.91</c:v>
                </c:pt>
                <c:pt idx="2">
                  <c:v>8.67</c:v>
                </c:pt>
                <c:pt idx="3">
                  <c:v>7.78</c:v>
                </c:pt>
                <c:pt idx="4">
                  <c:v>7.13</c:v>
                </c:pt>
                <c:pt idx="5">
                  <c:v>7.1599999999999975</c:v>
                </c:pt>
                <c:pt idx="6">
                  <c:v>5.68</c:v>
                </c:pt>
                <c:pt idx="7">
                  <c:v>6.28</c:v>
                </c:pt>
                <c:pt idx="8">
                  <c:v>6.22</c:v>
                </c:pt>
                <c:pt idx="9">
                  <c:v>9.120000000000001</c:v>
                </c:pt>
                <c:pt idx="10">
                  <c:v>3.9499999999999997</c:v>
                </c:pt>
                <c:pt idx="11">
                  <c:v>4.4300000000000024</c:v>
                </c:pt>
                <c:pt idx="12" formatCode="0.00">
                  <c:v>2.142382758103567</c:v>
                </c:pt>
              </c:numCache>
            </c:numRef>
          </c:val>
        </c:ser>
        <c:ser>
          <c:idx val="2"/>
          <c:order val="3"/>
          <c:tx>
            <c:strRef>
              <c:f>อย!$A$13</c:f>
              <c:strCache>
                <c:ptCount val="1"/>
                <c:pt idx="0">
                  <c:v>โรคความดันโลหิตสูง (I 10 - I 15)</c:v>
                </c:pt>
              </c:strCache>
            </c:strRef>
          </c:tx>
          <c:spPr>
            <a:ln w="38100">
              <a:solidFill>
                <a:srgbClr val="009900"/>
              </a:solidFill>
              <a:prstDash val="sysDash"/>
            </a:ln>
          </c:spPr>
          <c:marker>
            <c:spPr>
              <a:solidFill>
                <a:srgbClr val="009900"/>
              </a:solidFill>
            </c:spPr>
          </c:marker>
          <c:dLbls>
            <c:dLbl>
              <c:idx val="12"/>
              <c:layout/>
              <c:dLblPos val="r"/>
              <c:showVal val="1"/>
            </c:dLbl>
            <c:delete val="1"/>
            <c:txPr>
              <a:bodyPr/>
              <a:lstStyle/>
              <a:p>
                <a:pPr>
                  <a:defRPr sz="1400" b="1">
                    <a:solidFill>
                      <a:srgbClr val="006600"/>
                    </a:solidFill>
                  </a:defRPr>
                </a:pPr>
                <a:endParaRPr lang="th-TH"/>
              </a:p>
            </c:txPr>
            <c:dLblPos val="r"/>
          </c:dLbls>
          <c:cat>
            <c:numRef>
              <c:f>อย!$B$9:$N$9</c:f>
              <c:numCache>
                <c:formatCode>General</c:formatCode>
                <c:ptCount val="13"/>
                <c:pt idx="0">
                  <c:v>2544</c:v>
                </c:pt>
                <c:pt idx="1">
                  <c:v>2545</c:v>
                </c:pt>
                <c:pt idx="2">
                  <c:v>2546</c:v>
                </c:pt>
                <c:pt idx="3">
                  <c:v>2547</c:v>
                </c:pt>
                <c:pt idx="4">
                  <c:v>2548</c:v>
                </c:pt>
                <c:pt idx="5">
                  <c:v>2549</c:v>
                </c:pt>
                <c:pt idx="6">
                  <c:v>2550</c:v>
                </c:pt>
                <c:pt idx="7">
                  <c:v>2551</c:v>
                </c:pt>
                <c:pt idx="8">
                  <c:v>2552</c:v>
                </c:pt>
                <c:pt idx="9">
                  <c:v>2553</c:v>
                </c:pt>
                <c:pt idx="10">
                  <c:v>2554</c:v>
                </c:pt>
                <c:pt idx="11">
                  <c:v>2555</c:v>
                </c:pt>
                <c:pt idx="12">
                  <c:v>2556</c:v>
                </c:pt>
              </c:numCache>
            </c:numRef>
          </c:cat>
          <c:val>
            <c:numRef>
              <c:f>อย!$B$13:$N$13</c:f>
              <c:numCache>
                <c:formatCode>General</c:formatCode>
                <c:ptCount val="13"/>
                <c:pt idx="0">
                  <c:v>7.59</c:v>
                </c:pt>
                <c:pt idx="1">
                  <c:v>2.82</c:v>
                </c:pt>
                <c:pt idx="2">
                  <c:v>8.94</c:v>
                </c:pt>
                <c:pt idx="3">
                  <c:v>3.22</c:v>
                </c:pt>
                <c:pt idx="4">
                  <c:v>3.9</c:v>
                </c:pt>
                <c:pt idx="5">
                  <c:v>3.58</c:v>
                </c:pt>
                <c:pt idx="6">
                  <c:v>2.77</c:v>
                </c:pt>
                <c:pt idx="7">
                  <c:v>4.3099999999999996</c:v>
                </c:pt>
                <c:pt idx="8">
                  <c:v>4.4000000000000004</c:v>
                </c:pt>
                <c:pt idx="9">
                  <c:v>7.23</c:v>
                </c:pt>
                <c:pt idx="10">
                  <c:v>1.53</c:v>
                </c:pt>
                <c:pt idx="11">
                  <c:v>3.29</c:v>
                </c:pt>
                <c:pt idx="12" formatCode="0.00">
                  <c:v>1.0081801214605046</c:v>
                </c:pt>
              </c:numCache>
            </c:numRef>
          </c:val>
        </c:ser>
        <c:marker val="1"/>
        <c:axId val="69751168"/>
        <c:axId val="69753472"/>
      </c:lineChart>
      <c:catAx>
        <c:axId val="697511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พ.ศ.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76496810415254379"/>
              <c:y val="0.8814003044140031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69753472"/>
        <c:crosses val="autoZero"/>
        <c:auto val="1"/>
        <c:lblAlgn val="ctr"/>
        <c:lblOffset val="100"/>
      </c:catAx>
      <c:valAx>
        <c:axId val="69753472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th-TH" sz="1800"/>
                  <a:t>อัตรา</a:t>
                </a:r>
                <a:r>
                  <a:rPr lang="en-US" sz="1800"/>
                  <a:t>/</a:t>
                </a:r>
                <a:r>
                  <a:rPr lang="th-TH" sz="1800"/>
                  <a:t>แสนคน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4.4150110375275895E-3"/>
              <c:y val="0.13152506621603807"/>
            </c:manualLayout>
          </c:layout>
        </c:title>
        <c:numFmt formatCode="General" sourceLinked="1"/>
        <c:tickLblPos val="nextTo"/>
        <c:crossAx val="6975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78329339267516"/>
          <c:y val="0.18814199594913683"/>
          <c:w val="0.21064635398836051"/>
          <c:h val="0.62968579371939848"/>
        </c:manualLayout>
      </c:layout>
      <c:txPr>
        <a:bodyPr/>
        <a:lstStyle/>
        <a:p>
          <a:pPr>
            <a:defRPr b="1"/>
          </a:pPr>
          <a:endParaRPr lang="th-TH"/>
        </a:p>
      </c:txPr>
    </c:legend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/>
          <a:lstStyle/>
          <a:p>
            <a:pPr>
              <a:defRPr sz="2000"/>
            </a:pPr>
            <a:r>
              <a:rPr lang="th-TH" sz="2000" dirty="0"/>
              <a:t>อัตราตาย</a:t>
            </a:r>
            <a:r>
              <a:rPr lang="en-US" sz="2000" dirty="0"/>
              <a:t>/</a:t>
            </a:r>
            <a:r>
              <a:rPr lang="th-TH" sz="2000" dirty="0"/>
              <a:t>แสนประชากร โรคหัวใจขาดเลือด ตามกลุ่มอายุ </a:t>
            </a:r>
            <a:endParaRPr lang="th-TH" sz="2000" dirty="0" smtClean="0"/>
          </a:p>
          <a:p>
            <a:pPr>
              <a:defRPr sz="2000"/>
            </a:pPr>
            <a:r>
              <a:rPr lang="th-TH" sz="2000" dirty="0" smtClean="0"/>
              <a:t>จ.</a:t>
            </a:r>
            <a:r>
              <a:rPr lang="th-TH" sz="2000" dirty="0"/>
              <a:t>พระนครศรีอยุธยา พ.ศ.</a:t>
            </a:r>
            <a:r>
              <a:rPr lang="en-US" sz="2000" dirty="0"/>
              <a:t>2555-2556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84689976453906"/>
          <c:y val="0.20994587058731551"/>
          <c:w val="0.77186436100632116"/>
          <c:h val="0.539913974491256"/>
        </c:manualLayout>
      </c:layout>
      <c:barChart>
        <c:barDir val="col"/>
        <c:grouping val="clustered"/>
        <c:ser>
          <c:idx val="1"/>
          <c:order val="0"/>
          <c:tx>
            <c:strRef>
              <c:f>'age dist I20-25'!$N$54</c:f>
              <c:strCache>
                <c:ptCount val="1"/>
                <c:pt idx="0">
                  <c:v>2555</c:v>
                </c:pt>
              </c:strCache>
            </c:strRef>
          </c:tx>
          <c:spPr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dLbls>
            <c:dLbl>
              <c:idx val="8"/>
              <c:layout/>
              <c:showVal val="1"/>
            </c:dLbl>
            <c:delete val="1"/>
            <c:txPr>
              <a:bodyPr rot="-5400000" vert="horz"/>
              <a:lstStyle/>
              <a:p>
                <a:pPr>
                  <a:defRPr sz="1400"/>
                </a:pPr>
                <a:endParaRPr lang="th-TH"/>
              </a:p>
            </c:txPr>
          </c:dLbls>
          <c:cat>
            <c:strRef>
              <c:f>'age dist I20-25'!$A$56:$A$64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I20-25'!$O$56:$O$64</c:f>
              <c:numCache>
                <c:formatCode>0.00</c:formatCode>
                <c:ptCount val="9"/>
                <c:pt idx="1">
                  <c:v>0.93386376795353099</c:v>
                </c:pt>
                <c:pt idx="2">
                  <c:v>6.0943094385617425</c:v>
                </c:pt>
                <c:pt idx="3">
                  <c:v>15.674215169654703</c:v>
                </c:pt>
                <c:pt idx="4">
                  <c:v>40.740704814193286</c:v>
                </c:pt>
                <c:pt idx="5">
                  <c:v>93.10665885030518</c:v>
                </c:pt>
                <c:pt idx="6">
                  <c:v>261.51042079404078</c:v>
                </c:pt>
                <c:pt idx="7">
                  <c:v>289.98692215841186</c:v>
                </c:pt>
                <c:pt idx="8">
                  <c:v>35.130460018099832</c:v>
                </c:pt>
              </c:numCache>
            </c:numRef>
          </c:val>
        </c:ser>
        <c:ser>
          <c:idx val="0"/>
          <c:order val="1"/>
          <c:tx>
            <c:strRef>
              <c:f>'age dist I20-25'!$Q$54</c:f>
              <c:strCache>
                <c:ptCount val="1"/>
                <c:pt idx="0">
                  <c:v>2556</c:v>
                </c:pt>
              </c:strCache>
            </c:strRef>
          </c:tx>
          <c:spPr>
            <a:solidFill>
              <a:srgbClr val="6600CC"/>
            </a:solidFill>
            <a:ln>
              <a:solidFill>
                <a:schemeClr val="tx1"/>
              </a:solidFill>
            </a:ln>
          </c:spPr>
          <c:dLbls>
            <c:dLbl>
              <c:idx val="8"/>
              <c:layout/>
              <c:showVal val="1"/>
            </c:dLbl>
            <c:delete val="1"/>
            <c:txPr>
              <a:bodyPr rot="-5400000" vert="horz"/>
              <a:lstStyle/>
              <a:p>
                <a:pPr>
                  <a:defRPr sz="1400"/>
                </a:pPr>
                <a:endParaRPr lang="th-TH"/>
              </a:p>
            </c:txPr>
          </c:dLbls>
          <c:cat>
            <c:strRef>
              <c:f>'age dist I20-25'!$A$56:$A$64</c:f>
              <c:strCache>
                <c:ptCount val="9"/>
                <c:pt idx="0">
                  <c:v>15-19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 ปีขึ้นไป</c:v>
                </c:pt>
                <c:pt idx="8">
                  <c:v>รวมทุกอายุ</c:v>
                </c:pt>
              </c:strCache>
            </c:strRef>
          </c:cat>
          <c:val>
            <c:numRef>
              <c:f>'age dist I20-25'!$R$56:$R$64</c:f>
              <c:numCache>
                <c:formatCode>0.00</c:formatCode>
                <c:ptCount val="9"/>
                <c:pt idx="0">
                  <c:v>3.5851288853834293</c:v>
                </c:pt>
                <c:pt idx="1">
                  <c:v>2.8015913038605942</c:v>
                </c:pt>
                <c:pt idx="2">
                  <c:v>3.8089433991010853</c:v>
                </c:pt>
                <c:pt idx="3">
                  <c:v>14.927823971099718</c:v>
                </c:pt>
                <c:pt idx="4">
                  <c:v>44.620771939354562</c:v>
                </c:pt>
                <c:pt idx="5">
                  <c:v>113.79702748370646</c:v>
                </c:pt>
                <c:pt idx="6">
                  <c:v>240.37826557836058</c:v>
                </c:pt>
                <c:pt idx="7">
                  <c:v>437.82339227838679</c:v>
                </c:pt>
                <c:pt idx="8">
                  <c:v>39.458125382648355</c:v>
                </c:pt>
              </c:numCache>
            </c:numRef>
          </c:val>
        </c:ser>
        <c:gapWidth val="96"/>
        <c:axId val="72618752"/>
        <c:axId val="72620672"/>
      </c:barChart>
      <c:catAx>
        <c:axId val="72618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h-TH" dirty="0" smtClean="0"/>
                  <a:t>อายุ</a:t>
                </a:r>
                <a:r>
                  <a:rPr lang="th-TH" baseline="0" dirty="0" smtClean="0"/>
                  <a:t> (ปี)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88475354590230548"/>
              <c:y val="0.81037140224687565"/>
            </c:manualLayout>
          </c:layout>
        </c:title>
        <c:tickLblPos val="nextTo"/>
        <c:crossAx val="72620672"/>
        <c:crosses val="autoZero"/>
        <c:auto val="1"/>
        <c:lblAlgn val="ctr"/>
        <c:lblOffset val="100"/>
      </c:catAx>
      <c:valAx>
        <c:axId val="72620672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 dirty="0" smtClean="0"/>
                  <a:t>อัตรา</a:t>
                </a:r>
                <a:r>
                  <a:rPr lang="en-US" dirty="0" smtClean="0"/>
                  <a:t>/</a:t>
                </a:r>
                <a:r>
                  <a:rPr lang="th-TH" dirty="0" smtClean="0"/>
                  <a:t>แสนคน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7.7354952763533094E-3"/>
              <c:y val="0.13208240289478471"/>
            </c:manualLayout>
          </c:layout>
        </c:title>
        <c:numFmt formatCode="General" sourceLinked="1"/>
        <c:tickLblPos val="nextTo"/>
        <c:crossAx val="72618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836170555196888"/>
          <c:y val="0.26094261036846"/>
          <c:w val="0.34633725417398975"/>
          <c:h val="0.101038228066959"/>
        </c:manualLayout>
      </c:layout>
      <c:txPr>
        <a:bodyPr/>
        <a:lstStyle/>
        <a:p>
          <a:pPr>
            <a:defRPr sz="1800" b="1"/>
          </a:pPr>
          <a:endParaRPr lang="th-TH"/>
        </a:p>
      </c:txPr>
    </c:legend>
    <c:plotVisOnly val="1"/>
  </c:chart>
  <c:txPr>
    <a:bodyPr/>
    <a:lstStyle/>
    <a:p>
      <a:pPr>
        <a:defRPr sz="16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A675D-600A-4304-85A5-1743A292E55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D6392F3A-54F4-4134-81B3-F870AF1F95DE}">
      <dgm:prSet phldrT="[ข้อความ]" custT="1"/>
      <dgm:spPr/>
      <dgm:t>
        <a:bodyPr/>
        <a:lstStyle/>
        <a:p>
          <a:r>
            <a:rPr lang="th-TH" sz="3200" b="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ภารกิจ</a:t>
          </a:r>
          <a:endParaRPr lang="th-TH" sz="2000" b="0" dirty="0">
            <a:solidFill>
              <a:srgbClr val="0070C0"/>
            </a:solidFill>
            <a:latin typeface="Tahoma" pitchFamily="34" charset="0"/>
            <a:cs typeface="Tahoma" pitchFamily="34" charset="0"/>
          </a:endParaRPr>
        </a:p>
      </dgm:t>
    </dgm:pt>
    <dgm:pt modelId="{C7048AA3-BB90-41B8-8CA1-78C2978A4C92}" type="parTrans" cxnId="{2566725C-165B-4D51-8A68-71451106B75A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E27245A6-7566-4C6A-A19B-8AF602B5D2FE}" type="sibTrans" cxnId="{2566725C-165B-4D51-8A68-71451106B75A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256DB0C1-A4ED-455C-8C61-14C2703C9A23}">
      <dgm:prSet phldrT="[ข้อความ]" custT="1"/>
      <dgm:spPr/>
      <dgm:t>
        <a:bodyPr/>
        <a:lstStyle/>
        <a:p>
          <a:pPr>
            <a:lnSpc>
              <a:spcPct val="110000"/>
            </a:lnSpc>
          </a:pPr>
          <a:r>
            <a:rPr lang="th-TH" sz="2000" dirty="0" smtClean="0">
              <a:latin typeface="Tahoma" pitchFamily="34" charset="0"/>
              <a:cs typeface="Tahoma" pitchFamily="34" charset="0"/>
            </a:rPr>
            <a:t>สุขภาพดีเริ่มต้นที่นี่</a:t>
          </a:r>
          <a:endParaRPr lang="th-TH" sz="2000" dirty="0">
            <a:latin typeface="Tahoma" pitchFamily="34" charset="0"/>
            <a:cs typeface="Tahoma" pitchFamily="34" charset="0"/>
          </a:endParaRPr>
        </a:p>
      </dgm:t>
    </dgm:pt>
    <dgm:pt modelId="{716449FB-16F7-43BD-9D53-28ED1837A69F}" type="parTrans" cxnId="{FBE9B9DE-9774-4699-9C93-EC08C9501760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3B0B08EB-F637-445C-9062-9F052C26BD67}" type="sibTrans" cxnId="{FBE9B9DE-9774-4699-9C93-EC08C9501760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C5B1F8C3-977E-4416-9D73-01B0E19F92B0}">
      <dgm:prSet phldrT="[ข้อความ]" custT="1"/>
      <dgm:spPr/>
      <dgm:t>
        <a:bodyPr/>
        <a:lstStyle/>
        <a:p>
          <a:pPr>
            <a:lnSpc>
              <a:spcPct val="110000"/>
            </a:lnSpc>
          </a:pPr>
          <a:r>
            <a:rPr lang="en-US" sz="2000" dirty="0" smtClean="0">
              <a:latin typeface="Tahoma" pitchFamily="34" charset="0"/>
              <a:cs typeface="Tahoma" pitchFamily="34" charset="0"/>
            </a:rPr>
            <a:t>DPAC</a:t>
          </a:r>
          <a:endParaRPr lang="th-TH" sz="2000" dirty="0">
            <a:latin typeface="Tahoma" pitchFamily="34" charset="0"/>
            <a:cs typeface="Tahoma" pitchFamily="34" charset="0"/>
          </a:endParaRPr>
        </a:p>
      </dgm:t>
    </dgm:pt>
    <dgm:pt modelId="{B83032AF-9B92-47EC-AB73-D42C2E4D5846}" type="parTrans" cxnId="{297CDBAD-EAB4-4A76-AE34-58766EAFD517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C7CE3D77-0736-4671-91B2-0DE70F205889}" type="sibTrans" cxnId="{297CDBAD-EAB4-4A76-AE34-58766EAFD517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9631E939-F212-4D5C-B4ED-FD26FAE180CA}">
      <dgm:prSet phldrT="[ข้อความ]" custT="1"/>
      <dgm:spPr/>
      <dgm:t>
        <a:bodyPr/>
        <a:lstStyle/>
        <a:p>
          <a:r>
            <a:rPr lang="th-TH" sz="320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ระบบ</a:t>
          </a:r>
          <a:endParaRPr lang="th-TH" sz="3200" dirty="0">
            <a:solidFill>
              <a:srgbClr val="0070C0"/>
            </a:solidFill>
            <a:latin typeface="Tahoma" pitchFamily="34" charset="0"/>
            <a:cs typeface="Tahoma" pitchFamily="34" charset="0"/>
          </a:endParaRPr>
        </a:p>
      </dgm:t>
    </dgm:pt>
    <dgm:pt modelId="{E7CF57D2-D3CF-4CE5-A6ED-4982325A2E36}" type="parTrans" cxnId="{7871DFE0-5CC6-4089-8473-538D87B23529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E18E511C-0F71-4CCB-A472-1584BCCAB686}" type="sibTrans" cxnId="{7871DFE0-5CC6-4089-8473-538D87B23529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8A411E94-FE20-4CF6-A5D1-FB5FABDFBB94}">
      <dgm:prSet phldrT="[ข้อความ]" custT="1"/>
      <dgm:spPr/>
      <dgm:t>
        <a:bodyPr/>
        <a:lstStyle/>
        <a:p>
          <a:pPr>
            <a:lnSpc>
              <a:spcPct val="110000"/>
            </a:lnSpc>
          </a:pPr>
          <a:r>
            <a:rPr lang="en-US" sz="1800" b="1" dirty="0" smtClean="0">
              <a:latin typeface="Tahoma" pitchFamily="34" charset="0"/>
              <a:cs typeface="Tahoma" pitchFamily="34" charset="0"/>
            </a:rPr>
            <a:t>DHS</a:t>
          </a:r>
          <a:endParaRPr lang="th-TH" sz="1800" b="1" dirty="0">
            <a:latin typeface="Tahoma" pitchFamily="34" charset="0"/>
            <a:cs typeface="Tahoma" pitchFamily="34" charset="0"/>
          </a:endParaRPr>
        </a:p>
      </dgm:t>
    </dgm:pt>
    <dgm:pt modelId="{B9764C17-CFBA-44E4-B536-17FBE85842FA}" type="parTrans" cxnId="{21DC19F4-200D-4E74-B50D-48C768CA5197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C39A9C80-52A5-45C7-9C62-8E913F3E331E}" type="sibTrans" cxnId="{21DC19F4-200D-4E74-B50D-48C768CA5197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713A4CF3-7D6B-47FA-A67A-24143B68B83D}">
      <dgm:prSet phldrT="[ข้อความ]" custT="1"/>
      <dgm:spPr/>
      <dgm:t>
        <a:bodyPr/>
        <a:lstStyle/>
        <a:p>
          <a:r>
            <a:rPr lang="th-TH" sz="320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ผลลัพธ์</a:t>
          </a:r>
          <a:endParaRPr lang="th-TH" sz="3200" dirty="0">
            <a:solidFill>
              <a:srgbClr val="0070C0"/>
            </a:solidFill>
            <a:latin typeface="Tahoma" pitchFamily="34" charset="0"/>
            <a:cs typeface="Tahoma" pitchFamily="34" charset="0"/>
          </a:endParaRPr>
        </a:p>
      </dgm:t>
    </dgm:pt>
    <dgm:pt modelId="{45EF8C7C-4707-43B7-90CE-C6B75DF16B1F}" type="parTrans" cxnId="{2CBBD060-ABC9-4C62-B399-EFBC0EA2E1FE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B2784D2B-ACF2-41C8-A9A8-850D9B728376}" type="sibTrans" cxnId="{2CBBD060-ABC9-4C62-B399-EFBC0EA2E1FE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B88B2EC8-2815-4CB6-A31B-A128EA49C1B8}">
      <dgm:prSet phldrT="[ข้อความ]" custT="1"/>
      <dgm:spPr/>
      <dgm:t>
        <a:bodyPr/>
        <a:lstStyle/>
        <a:p>
          <a:pPr>
            <a:lnSpc>
              <a:spcPct val="100000"/>
            </a:lnSpc>
          </a:pPr>
          <a:r>
            <a:rPr lang="th-TH" sz="1800" b="1" u="sng" dirty="0" err="1" smtClean="0">
              <a:latin typeface="Tahoma" pitchFamily="34" charset="0"/>
              <a:cs typeface="Tahoma" pitchFamily="34" charset="0"/>
            </a:rPr>
            <a:t>ผป.</a:t>
          </a:r>
          <a:r>
            <a:rPr lang="th-TH" sz="1800" b="1" u="sng" dirty="0" smtClean="0">
              <a:latin typeface="Tahoma" pitchFamily="34" charset="0"/>
              <a:cs typeface="Tahoma" pitchFamily="34" charset="0"/>
            </a:rPr>
            <a:t> </a:t>
          </a:r>
          <a:r>
            <a:rPr lang="en-US" sz="1800" b="1" u="sng" dirty="0" smtClean="0">
              <a:latin typeface="Tahoma" pitchFamily="34" charset="0"/>
              <a:cs typeface="Tahoma" pitchFamily="34" charset="0"/>
            </a:rPr>
            <a:t>DM, HT</a:t>
          </a:r>
          <a:endParaRPr lang="th-TH" sz="1800" b="1" u="sng" dirty="0">
            <a:latin typeface="Tahoma" pitchFamily="34" charset="0"/>
            <a:cs typeface="Tahoma" pitchFamily="34" charset="0"/>
          </a:endParaRPr>
        </a:p>
      </dgm:t>
    </dgm:pt>
    <dgm:pt modelId="{1A24AC37-119F-4F02-9E52-5C7687A36D6E}" type="parTrans" cxnId="{206909F4-AD38-4181-8615-874CE152D02C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21938615-B1DA-4DEA-9B10-7879765BFD37}" type="sibTrans" cxnId="{206909F4-AD38-4181-8615-874CE152D02C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CABA6E4A-7C5F-4365-86F9-2BF4D2E0303C}">
      <dgm:prSet phldrT="[ข้อความ]" custT="1"/>
      <dgm:spPr/>
      <dgm:t>
        <a:bodyPr/>
        <a:lstStyle/>
        <a:p>
          <a:pPr>
            <a:lnSpc>
              <a:spcPct val="110000"/>
            </a:lnSpc>
          </a:pPr>
          <a:r>
            <a:rPr lang="th-TH" sz="2000" dirty="0" smtClean="0">
              <a:latin typeface="Tahoma" pitchFamily="34" charset="0"/>
              <a:cs typeface="Tahoma" pitchFamily="34" charset="0"/>
            </a:rPr>
            <a:t>สร้างสุขภาพ ลดปัจจัยเสี่ยงในชุมชน และองค์กรต่าง ๆ</a:t>
          </a:r>
          <a:endParaRPr lang="th-TH" sz="2000" dirty="0">
            <a:latin typeface="Tahoma" pitchFamily="34" charset="0"/>
            <a:cs typeface="Tahoma" pitchFamily="34" charset="0"/>
          </a:endParaRPr>
        </a:p>
      </dgm:t>
    </dgm:pt>
    <dgm:pt modelId="{1329D25E-727C-4571-9713-D730A69AD790}" type="parTrans" cxnId="{52B99A61-42FC-42DA-8B5B-D2C29B149378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C471866D-12C1-4302-AE7D-14A3B87463F0}" type="sibTrans" cxnId="{52B99A61-42FC-42DA-8B5B-D2C29B149378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0F5EC2E1-A687-4AC0-B1E6-C2BBED7FE9DD}">
      <dgm:prSet phldrT="[ข้อความ]" custT="1"/>
      <dgm:spPr/>
      <dgm:t>
        <a:bodyPr/>
        <a:lstStyle/>
        <a:p>
          <a:pPr>
            <a:lnSpc>
              <a:spcPct val="110000"/>
            </a:lnSpc>
          </a:pPr>
          <a:r>
            <a:rPr lang="th-TH" sz="2000" dirty="0" smtClean="0">
              <a:latin typeface="Tahoma" pitchFamily="34" charset="0"/>
              <a:cs typeface="Tahoma" pitchFamily="34" charset="0"/>
            </a:rPr>
            <a:t>คัดกรองฯ </a:t>
          </a:r>
          <a:r>
            <a:rPr lang="en-US" sz="2000" dirty="0" smtClean="0">
              <a:latin typeface="Tahoma" pitchFamily="34" charset="0"/>
              <a:cs typeface="Tahoma" pitchFamily="34" charset="0"/>
            </a:rPr>
            <a:t>DM &amp; HT</a:t>
          </a:r>
          <a:endParaRPr lang="th-TH" sz="2000" dirty="0">
            <a:latin typeface="Tahoma" pitchFamily="34" charset="0"/>
            <a:cs typeface="Tahoma" pitchFamily="34" charset="0"/>
          </a:endParaRPr>
        </a:p>
      </dgm:t>
    </dgm:pt>
    <dgm:pt modelId="{0861770C-901A-4209-BB7C-9837AACB9CB7}" type="parTrans" cxnId="{634DDD21-EEBD-4BD3-AAB4-22C0A8D16B46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67AF5B71-7397-4AF8-A43E-3AD031E1EDB4}" type="sibTrans" cxnId="{634DDD21-EEBD-4BD3-AAB4-22C0A8D16B46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A28C143A-C767-437B-A884-06EB59EC7ECF}">
      <dgm:prSet phldrT="[ข้อความ]" custT="1"/>
      <dgm:spPr/>
      <dgm:t>
        <a:bodyPr/>
        <a:lstStyle/>
        <a:p>
          <a:pPr>
            <a:lnSpc>
              <a:spcPct val="110000"/>
            </a:lnSpc>
          </a:pPr>
          <a:r>
            <a:rPr lang="en-US" sz="2000" dirty="0" smtClean="0">
              <a:latin typeface="Tahoma" pitchFamily="34" charset="0"/>
              <a:cs typeface="Tahoma" pitchFamily="34" charset="0"/>
            </a:rPr>
            <a:t>CVD Assessment</a:t>
          </a:r>
          <a:endParaRPr lang="th-TH" sz="2000" dirty="0">
            <a:latin typeface="Tahoma" pitchFamily="34" charset="0"/>
            <a:cs typeface="Tahoma" pitchFamily="34" charset="0"/>
          </a:endParaRPr>
        </a:p>
      </dgm:t>
    </dgm:pt>
    <dgm:pt modelId="{A1D6D865-AA82-45F3-8DF9-753530D7686C}" type="parTrans" cxnId="{8EB9E197-9C7B-47C7-894B-46E015A9310B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090D773E-031E-4096-992B-59A05FEA577B}" type="sibTrans" cxnId="{8EB9E197-9C7B-47C7-894B-46E015A9310B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399540C6-238E-4CD5-93F0-38FB6EA2534E}">
      <dgm:prSet phldrT="[ข้อความ]" custT="1"/>
      <dgm:spPr/>
      <dgm:t>
        <a:bodyPr/>
        <a:lstStyle/>
        <a:p>
          <a:pPr>
            <a:lnSpc>
              <a:spcPct val="110000"/>
            </a:lnSpc>
          </a:pPr>
          <a:r>
            <a:rPr lang="th-TH" sz="1800" b="1" dirty="0" smtClean="0">
              <a:latin typeface="Tahoma" pitchFamily="34" charset="0"/>
              <a:cs typeface="Tahoma" pitchFamily="34" charset="0"/>
            </a:rPr>
            <a:t>คลินิก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NCD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คุณภาพ</a:t>
          </a:r>
          <a:endParaRPr lang="th-TH" sz="1800" b="1" dirty="0">
            <a:latin typeface="Tahoma" pitchFamily="34" charset="0"/>
            <a:cs typeface="Tahoma" pitchFamily="34" charset="0"/>
          </a:endParaRPr>
        </a:p>
      </dgm:t>
    </dgm:pt>
    <dgm:pt modelId="{226858F0-79E8-4307-B727-EE7D7E90173F}" type="parTrans" cxnId="{C38D1064-E074-44A8-8720-62E0B303769D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A55EB420-262C-417D-81F2-7B07B562A827}" type="sibTrans" cxnId="{C38D1064-E074-44A8-8720-62E0B303769D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819B1266-92B7-4E0D-98BE-9B310B5DF8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1800" b="1" dirty="0" smtClean="0">
              <a:latin typeface="Tahoma" pitchFamily="34" charset="0"/>
              <a:cs typeface="Tahoma" pitchFamily="34" charset="0"/>
            </a:rPr>
            <a:t>ได้รับการประเมินความเสี่ยง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CVD </a:t>
          </a:r>
        </a:p>
      </dgm:t>
    </dgm:pt>
    <dgm:pt modelId="{6AAE0D38-5EF0-46C1-B27C-D3D54AB313B7}" type="parTrans" cxnId="{938A9C2F-E605-4754-AB69-9384F79994B4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B292F357-93A4-4A55-8417-FA61D693270B}" type="sibTrans" cxnId="{938A9C2F-E605-4754-AB69-9384F79994B4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52D13227-CA6A-4BCD-84E6-BC9B23CC0C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1800" b="1" dirty="0" smtClean="0">
              <a:latin typeface="Tahoma" pitchFamily="34" charset="0"/>
              <a:cs typeface="Tahoma" pitchFamily="34" charset="0"/>
            </a:rPr>
            <a:t>ที่สูบบุหรี่ เลิกสูบบุหรี่ได้</a:t>
          </a:r>
          <a:endParaRPr lang="en-US" sz="1800" b="1" dirty="0" smtClean="0">
            <a:latin typeface="Tahoma" pitchFamily="34" charset="0"/>
            <a:cs typeface="Tahoma" pitchFamily="34" charset="0"/>
          </a:endParaRPr>
        </a:p>
      </dgm:t>
    </dgm:pt>
    <dgm:pt modelId="{327B6B6A-0599-477B-BEB9-DDEBA4DD28E2}" type="parTrans" cxnId="{DC7B40B4-ACB3-4724-BA6E-879772EE90C5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55C34438-0450-49CC-8201-79A8DCF4B093}" type="sibTrans" cxnId="{DC7B40B4-ACB3-4724-BA6E-879772EE90C5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94251DD1-F623-4A22-8F8C-164015285F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1800" b="1" dirty="0" smtClean="0">
              <a:latin typeface="Tahoma" pitchFamily="34" charset="0"/>
              <a:cs typeface="Tahoma" pitchFamily="34" charset="0"/>
            </a:rPr>
            <a:t>ปรับพฤติกรรมและจัดการตนเอง</a:t>
          </a:r>
          <a:endParaRPr lang="en-US" sz="1800" b="1" dirty="0" smtClean="0">
            <a:latin typeface="Tahoma" pitchFamily="34" charset="0"/>
            <a:cs typeface="Tahoma" pitchFamily="34" charset="0"/>
          </a:endParaRPr>
        </a:p>
      </dgm:t>
    </dgm:pt>
    <dgm:pt modelId="{281AD141-55C1-42FD-B94A-0189411F3496}" type="parTrans" cxnId="{6CD52C9C-55DB-4D76-9E39-CFB3D7FAC864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38092FDB-E3C8-462B-9F84-3B26B3D6B493}" type="sibTrans" cxnId="{6CD52C9C-55DB-4D76-9E39-CFB3D7FAC864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9D8C5EFE-A680-4DEA-A6BB-D6AD0414A9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1800" b="1" u="sng" dirty="0" smtClean="0">
              <a:latin typeface="Tahoma" pitchFamily="34" charset="0"/>
              <a:cs typeface="Tahoma" pitchFamily="34" charset="0"/>
            </a:rPr>
            <a:t>อัตราตายใน รพ.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จาก 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STEMI &lt; 10% </a:t>
          </a:r>
        </a:p>
      </dgm:t>
    </dgm:pt>
    <dgm:pt modelId="{6C10F9BE-1C41-400E-9539-C5807FDE02F6}" type="parTrans" cxnId="{6FE6AE31-E7D7-4BFE-95B5-82955606B84E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92D9E14C-A366-45A6-82A6-60B2AC2FE629}" type="sibTrans" cxnId="{6FE6AE31-E7D7-4BFE-95B5-82955606B84E}">
      <dgm:prSet/>
      <dgm:spPr/>
      <dgm:t>
        <a:bodyPr/>
        <a:lstStyle/>
        <a:p>
          <a:endParaRPr lang="th-TH" sz="2000">
            <a:latin typeface="Tahoma" pitchFamily="34" charset="0"/>
            <a:cs typeface="Tahoma" pitchFamily="34" charset="0"/>
          </a:endParaRPr>
        </a:p>
      </dgm:t>
    </dgm:pt>
    <dgm:pt modelId="{77DDDAF6-00FE-423E-ABD7-436E6921C0B5}">
      <dgm:prSet phldrT="[ข้อความ]" custT="1"/>
      <dgm:spPr/>
      <dgm:t>
        <a:bodyPr/>
        <a:lstStyle/>
        <a:p>
          <a:pPr>
            <a:lnSpc>
              <a:spcPct val="100000"/>
            </a:lnSpc>
          </a:pPr>
          <a:r>
            <a:rPr lang="th-TH" sz="1800" b="1" dirty="0" smtClean="0">
              <a:latin typeface="Tahoma" pitchFamily="34" charset="0"/>
              <a:cs typeface="Tahoma" pitchFamily="34" charset="0"/>
            </a:rPr>
            <a:t>ควบคุม</a:t>
          </a:r>
          <a:r>
            <a:rPr lang="en-US" sz="1800" b="1" dirty="0" smtClean="0">
              <a:latin typeface="Tahoma" pitchFamily="34" charset="0"/>
              <a:cs typeface="Tahoma" pitchFamily="34" charset="0"/>
            </a:rPr>
            <a:t>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ระดับน้ำตาล และความดันได้ดี</a:t>
          </a:r>
          <a:endParaRPr lang="th-TH" sz="1800" b="1" dirty="0">
            <a:latin typeface="Tahoma" pitchFamily="34" charset="0"/>
            <a:cs typeface="Tahoma" pitchFamily="34" charset="0"/>
          </a:endParaRPr>
        </a:p>
      </dgm:t>
    </dgm:pt>
    <dgm:pt modelId="{C1E1C971-B894-4615-ABAA-FEF7F7B20D72}" type="parTrans" cxnId="{58282A47-F171-4E11-AA81-BC82B1BF8E0E}">
      <dgm:prSet/>
      <dgm:spPr/>
      <dgm:t>
        <a:bodyPr/>
        <a:lstStyle/>
        <a:p>
          <a:endParaRPr lang="th-TH"/>
        </a:p>
      </dgm:t>
    </dgm:pt>
    <dgm:pt modelId="{1EE80508-2617-451E-97CE-DF73840727DF}" type="sibTrans" cxnId="{58282A47-F171-4E11-AA81-BC82B1BF8E0E}">
      <dgm:prSet/>
      <dgm:spPr/>
      <dgm:t>
        <a:bodyPr/>
        <a:lstStyle/>
        <a:p>
          <a:endParaRPr lang="th-TH"/>
        </a:p>
      </dgm:t>
    </dgm:pt>
    <dgm:pt modelId="{CF514669-63F7-4E1D-B282-08001507135A}">
      <dgm:prSet phldrT="[ข้อความ]" custT="1"/>
      <dgm:spPr/>
      <dgm:t>
        <a:bodyPr/>
        <a:lstStyle/>
        <a:p>
          <a:pPr>
            <a:lnSpc>
              <a:spcPct val="110000"/>
            </a:lnSpc>
          </a:pPr>
          <a:r>
            <a:rPr lang="en-US" sz="1800" b="1" dirty="0" smtClean="0">
              <a:latin typeface="Tahoma" pitchFamily="34" charset="0"/>
              <a:cs typeface="Tahoma" pitchFamily="34" charset="0"/>
            </a:rPr>
            <a:t>STEMI Fast Track </a:t>
          </a:r>
          <a:endParaRPr lang="th-TH" sz="1800" b="1" dirty="0">
            <a:latin typeface="Tahoma" pitchFamily="34" charset="0"/>
            <a:cs typeface="Tahoma" pitchFamily="34" charset="0"/>
          </a:endParaRPr>
        </a:p>
      </dgm:t>
    </dgm:pt>
    <dgm:pt modelId="{FE9CE3CD-E80A-45B6-9807-2FC04891FE6B}" type="parTrans" cxnId="{9B0C2B2D-9FFA-4363-B5A3-63A6E0B4ADCC}">
      <dgm:prSet/>
      <dgm:spPr/>
      <dgm:t>
        <a:bodyPr/>
        <a:lstStyle/>
        <a:p>
          <a:endParaRPr lang="en-US"/>
        </a:p>
      </dgm:t>
    </dgm:pt>
    <dgm:pt modelId="{E0EBD390-0A64-4E15-84C0-C6F13F54F112}" type="sibTrans" cxnId="{9B0C2B2D-9FFA-4363-B5A3-63A6E0B4ADCC}">
      <dgm:prSet/>
      <dgm:spPr/>
      <dgm:t>
        <a:bodyPr/>
        <a:lstStyle/>
        <a:p>
          <a:endParaRPr lang="en-US"/>
        </a:p>
      </dgm:t>
    </dgm:pt>
    <dgm:pt modelId="{B8D0D62B-3028-4464-B647-D6AD666ED036}">
      <dgm:prSet phldrT="[ข้อความ]" custT="1"/>
      <dgm:spPr/>
      <dgm:t>
        <a:bodyPr/>
        <a:lstStyle/>
        <a:p>
          <a:pPr>
            <a:lnSpc>
              <a:spcPct val="110000"/>
            </a:lnSpc>
          </a:pPr>
          <a:r>
            <a:rPr lang="th-TH" sz="2000" dirty="0" smtClean="0">
              <a:latin typeface="Tahoma" pitchFamily="34" charset="0"/>
              <a:cs typeface="Tahoma" pitchFamily="34" charset="0"/>
            </a:rPr>
            <a:t>คัดกรองตา ไต เท้า</a:t>
          </a:r>
          <a:endParaRPr lang="th-TH" sz="2000" dirty="0">
            <a:latin typeface="Tahoma" pitchFamily="34" charset="0"/>
            <a:cs typeface="Tahoma" pitchFamily="34" charset="0"/>
          </a:endParaRPr>
        </a:p>
      </dgm:t>
    </dgm:pt>
    <dgm:pt modelId="{0F8B073F-E5D6-4874-95C0-731D247BD700}" type="parTrans" cxnId="{C7F1202B-E2DD-4ED6-BD7E-1CEBE8DBD3D8}">
      <dgm:prSet/>
      <dgm:spPr/>
      <dgm:t>
        <a:bodyPr/>
        <a:lstStyle/>
        <a:p>
          <a:endParaRPr lang="en-US"/>
        </a:p>
      </dgm:t>
    </dgm:pt>
    <dgm:pt modelId="{D01D48D6-8C73-4578-8A2F-994FDB9C4CDE}" type="sibTrans" cxnId="{C7F1202B-E2DD-4ED6-BD7E-1CEBE8DBD3D8}">
      <dgm:prSet/>
      <dgm:spPr/>
      <dgm:t>
        <a:bodyPr/>
        <a:lstStyle/>
        <a:p>
          <a:endParaRPr lang="en-US"/>
        </a:p>
      </dgm:t>
    </dgm:pt>
    <dgm:pt modelId="{63F351B2-8FBF-4EF3-B644-6B7D049617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1800" b="1" u="sng" dirty="0" smtClean="0">
              <a:latin typeface="Tahoma" pitchFamily="34" charset="0"/>
              <a:cs typeface="Tahoma" pitchFamily="34" charset="0"/>
            </a:rPr>
            <a:t>อัตราตาย </a:t>
          </a:r>
          <a:r>
            <a:rPr lang="en-US" sz="1800" b="1" u="sng" dirty="0" smtClean="0">
              <a:latin typeface="Tahoma" pitchFamily="34" charset="0"/>
              <a:cs typeface="Tahoma" pitchFamily="34" charset="0"/>
            </a:rPr>
            <a:t>IHD</a:t>
          </a:r>
          <a:r>
            <a:rPr lang="th-TH" sz="1800" b="1" u="sng" dirty="0" smtClean="0">
              <a:latin typeface="Tahoma" pitchFamily="34" charset="0"/>
              <a:cs typeface="Tahoma" pitchFamily="34" charset="0"/>
            </a:rPr>
            <a:t>    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(ไม่เกิน 23 ต่อแสน)</a:t>
          </a:r>
          <a:endParaRPr lang="en-US" sz="1800" b="1" dirty="0" smtClean="0">
            <a:latin typeface="Tahoma" pitchFamily="34" charset="0"/>
            <a:cs typeface="Tahoma" pitchFamily="34" charset="0"/>
          </a:endParaRPr>
        </a:p>
      </dgm:t>
    </dgm:pt>
    <dgm:pt modelId="{443BB3CB-7724-436C-B425-E51026795233}" type="parTrans" cxnId="{A44FBEA8-370D-4AE9-8B52-D584B1DD5A53}">
      <dgm:prSet/>
      <dgm:spPr/>
      <dgm:t>
        <a:bodyPr/>
        <a:lstStyle/>
        <a:p>
          <a:endParaRPr lang="en-US"/>
        </a:p>
      </dgm:t>
    </dgm:pt>
    <dgm:pt modelId="{2A4869F8-B83E-45BF-9E92-2824F37F5A46}" type="sibTrans" cxnId="{A44FBEA8-370D-4AE9-8B52-D584B1DD5A53}">
      <dgm:prSet/>
      <dgm:spPr/>
      <dgm:t>
        <a:bodyPr/>
        <a:lstStyle/>
        <a:p>
          <a:endParaRPr lang="en-US"/>
        </a:p>
      </dgm:t>
    </dgm:pt>
    <dgm:pt modelId="{E96B33FD-3BEB-4CCD-B6FC-08813DC1B5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1800" b="1" u="sng" dirty="0" smtClean="0">
              <a:latin typeface="Tahoma" pitchFamily="34" charset="0"/>
              <a:cs typeface="Tahoma" pitchFamily="34" charset="0"/>
            </a:rPr>
            <a:t>ผู้ป่วย </a:t>
          </a:r>
          <a:r>
            <a:rPr lang="en-US" sz="1800" b="1" u="sng" dirty="0" smtClean="0">
              <a:latin typeface="Tahoma" pitchFamily="34" charset="0"/>
              <a:cs typeface="Tahoma" pitchFamily="34" charset="0"/>
            </a:rPr>
            <a:t>STEMI </a:t>
          </a:r>
          <a:r>
            <a:rPr lang="th-TH" sz="1800" b="1" dirty="0" smtClean="0">
              <a:latin typeface="Tahoma" pitchFamily="34" charset="0"/>
              <a:cs typeface="Tahoma" pitchFamily="34" charset="0"/>
            </a:rPr>
            <a:t>ได้รับการขยายหลอดเลือด</a:t>
          </a:r>
          <a:endParaRPr lang="en-US" sz="1800" b="1" dirty="0" smtClean="0">
            <a:latin typeface="Tahoma" pitchFamily="34" charset="0"/>
            <a:cs typeface="Tahoma" pitchFamily="34" charset="0"/>
          </a:endParaRPr>
        </a:p>
      </dgm:t>
    </dgm:pt>
    <dgm:pt modelId="{C2EA20A7-4BEB-4295-B05B-4A22ADAFCF65}" type="parTrans" cxnId="{1106248E-36C5-4A87-8D54-4DC6BA3210D9}">
      <dgm:prSet/>
      <dgm:spPr/>
      <dgm:t>
        <a:bodyPr/>
        <a:lstStyle/>
        <a:p>
          <a:endParaRPr lang="en-US"/>
        </a:p>
      </dgm:t>
    </dgm:pt>
    <dgm:pt modelId="{C75E4CD0-CA50-45CE-A42A-4CAFB220EA1E}" type="sibTrans" cxnId="{1106248E-36C5-4A87-8D54-4DC6BA3210D9}">
      <dgm:prSet/>
      <dgm:spPr/>
      <dgm:t>
        <a:bodyPr/>
        <a:lstStyle/>
        <a:p>
          <a:endParaRPr lang="en-US"/>
        </a:p>
      </dgm:t>
    </dgm:pt>
    <dgm:pt modelId="{F51DCC91-7A4A-4F66-8484-67117BDFA094}" type="pres">
      <dgm:prSet presAssocID="{BC1A675D-600A-4304-85A5-1743A292E5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B60A5-FBB4-4F9B-A45C-4805F37BE55C}" type="pres">
      <dgm:prSet presAssocID="{D6392F3A-54F4-4134-81B3-F870AF1F95DE}" presName="composite" presStyleCnt="0"/>
      <dgm:spPr/>
    </dgm:pt>
    <dgm:pt modelId="{FAE0E3D7-89F8-42E3-B570-7C3F069E2418}" type="pres">
      <dgm:prSet presAssocID="{D6392F3A-54F4-4134-81B3-F870AF1F95D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09C12B-9E8B-46FB-865B-F07CD292BDA8}" type="pres">
      <dgm:prSet presAssocID="{D6392F3A-54F4-4134-81B3-F870AF1F95D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A4CE6F-A729-4D34-A1A7-B560E00C15BC}" type="pres">
      <dgm:prSet presAssocID="{E27245A6-7566-4C6A-A19B-8AF602B5D2FE}" presName="space" presStyleCnt="0"/>
      <dgm:spPr/>
    </dgm:pt>
    <dgm:pt modelId="{45214B1E-B74A-4436-8F44-E178E3B4EB0C}" type="pres">
      <dgm:prSet presAssocID="{9631E939-F212-4D5C-B4ED-FD26FAE180CA}" presName="composite" presStyleCnt="0"/>
      <dgm:spPr/>
    </dgm:pt>
    <dgm:pt modelId="{71632F9F-A38F-45DF-BDA1-48F3122E44B2}" type="pres">
      <dgm:prSet presAssocID="{9631E939-F212-4D5C-B4ED-FD26FAE180C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5050B3-0ACD-4AFD-A10D-F1549D8B69B9}" type="pres">
      <dgm:prSet presAssocID="{9631E939-F212-4D5C-B4ED-FD26FAE180C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B04465-98C2-4B01-BD26-03201C19289A}" type="pres">
      <dgm:prSet presAssocID="{E18E511C-0F71-4CCB-A472-1584BCCAB686}" presName="space" presStyleCnt="0"/>
      <dgm:spPr/>
    </dgm:pt>
    <dgm:pt modelId="{FD5B4E2F-156A-4D3B-A584-2CE4000C3FFD}" type="pres">
      <dgm:prSet presAssocID="{713A4CF3-7D6B-47FA-A67A-24143B68B83D}" presName="composite" presStyleCnt="0"/>
      <dgm:spPr/>
    </dgm:pt>
    <dgm:pt modelId="{F6A10D65-7F99-4873-815B-731C4C1F42E6}" type="pres">
      <dgm:prSet presAssocID="{713A4CF3-7D6B-47FA-A67A-24143B68B83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199F5-BB1A-4929-BC58-E0495ABCF230}" type="pres">
      <dgm:prSet presAssocID="{713A4CF3-7D6B-47FA-A67A-24143B68B83D}" presName="desTx" presStyleLbl="alignAccFollowNode1" presStyleIdx="2" presStyleCnt="3" custLinFactNeighborX="5007" custLinFactNeighborY="12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CBBD060-ABC9-4C62-B399-EFBC0EA2E1FE}" srcId="{BC1A675D-600A-4304-85A5-1743A292E555}" destId="{713A4CF3-7D6B-47FA-A67A-24143B68B83D}" srcOrd="2" destOrd="0" parTransId="{45EF8C7C-4707-43B7-90CE-C6B75DF16B1F}" sibTransId="{B2784D2B-ACF2-41C8-A9A8-850D9B728376}"/>
    <dgm:cxn modelId="{FBE9B9DE-9774-4699-9C93-EC08C9501760}" srcId="{D6392F3A-54F4-4134-81B3-F870AF1F95DE}" destId="{256DB0C1-A4ED-455C-8C61-14C2703C9A23}" srcOrd="0" destOrd="0" parTransId="{716449FB-16F7-43BD-9D53-28ED1837A69F}" sibTransId="{3B0B08EB-F637-445C-9062-9F052C26BD67}"/>
    <dgm:cxn modelId="{206909F4-AD38-4181-8615-874CE152D02C}" srcId="{713A4CF3-7D6B-47FA-A67A-24143B68B83D}" destId="{B88B2EC8-2815-4CB6-A31B-A128EA49C1B8}" srcOrd="0" destOrd="0" parTransId="{1A24AC37-119F-4F02-9E52-5C7687A36D6E}" sibTransId="{21938615-B1DA-4DEA-9B10-7879765BFD37}"/>
    <dgm:cxn modelId="{B8DA4FF8-4B38-415C-A9B1-A6814BEE83A2}" type="presOf" srcId="{A28C143A-C767-437B-A884-06EB59EC7ECF}" destId="{B209C12B-9E8B-46FB-865B-F07CD292BDA8}" srcOrd="0" destOrd="5" presId="urn:microsoft.com/office/officeart/2005/8/layout/hList1"/>
    <dgm:cxn modelId="{13C45334-4B9B-4741-8948-CF05FE3F3DA7}" type="presOf" srcId="{9D8C5EFE-A680-4DEA-A6BB-D6AD0414A901}" destId="{B2E199F5-BB1A-4929-BC58-E0495ABCF230}" srcOrd="0" destOrd="6" presId="urn:microsoft.com/office/officeart/2005/8/layout/hList1"/>
    <dgm:cxn modelId="{A44FBEA8-370D-4AE9-8B52-D584B1DD5A53}" srcId="{713A4CF3-7D6B-47FA-A67A-24143B68B83D}" destId="{63F351B2-8FBF-4EF3-B644-6B7D04961722}" srcOrd="3" destOrd="0" parTransId="{443BB3CB-7724-436C-B425-E51026795233}" sibTransId="{2A4869F8-B83E-45BF-9E92-2824F37F5A46}"/>
    <dgm:cxn modelId="{DC7B40B4-ACB3-4724-BA6E-879772EE90C5}" srcId="{B88B2EC8-2815-4CB6-A31B-A128EA49C1B8}" destId="{52D13227-CA6A-4BCD-84E6-BC9B23CC0C2D}" srcOrd="2" destOrd="0" parTransId="{327B6B6A-0599-477B-BEB9-DDEBA4DD28E2}" sibTransId="{55C34438-0450-49CC-8201-79A8DCF4B093}"/>
    <dgm:cxn modelId="{297CDBAD-EAB4-4A76-AE34-58766EAFD517}" srcId="{D6392F3A-54F4-4134-81B3-F870AF1F95DE}" destId="{C5B1F8C3-977E-4416-9D73-01B0E19F92B0}" srcOrd="2" destOrd="0" parTransId="{B83032AF-9B92-47EC-AB73-D42C2E4D5846}" sibTransId="{C7CE3D77-0736-4671-91B2-0DE70F205889}"/>
    <dgm:cxn modelId="{CCE9F045-37ED-470C-A2CC-27CC47A4780E}" type="presOf" srcId="{713A4CF3-7D6B-47FA-A67A-24143B68B83D}" destId="{F6A10D65-7F99-4873-815B-731C4C1F42E6}" srcOrd="0" destOrd="0" presId="urn:microsoft.com/office/officeart/2005/8/layout/hList1"/>
    <dgm:cxn modelId="{977237B8-61C6-4DE6-9DB3-DD40252609B7}" type="presOf" srcId="{256DB0C1-A4ED-455C-8C61-14C2703C9A23}" destId="{B209C12B-9E8B-46FB-865B-F07CD292BDA8}" srcOrd="0" destOrd="0" presId="urn:microsoft.com/office/officeart/2005/8/layout/hList1"/>
    <dgm:cxn modelId="{634DDD21-EEBD-4BD3-AAB4-22C0A8D16B46}" srcId="{D6392F3A-54F4-4134-81B3-F870AF1F95DE}" destId="{0F5EC2E1-A687-4AC0-B1E6-C2BBED7FE9DD}" srcOrd="3" destOrd="0" parTransId="{0861770C-901A-4209-BB7C-9837AACB9CB7}" sibTransId="{67AF5B71-7397-4AF8-A43E-3AD031E1EDB4}"/>
    <dgm:cxn modelId="{85F57BD7-9AA9-4D7F-83B4-456AE2B15E4D}" type="presOf" srcId="{CF514669-63F7-4E1D-B282-08001507135A}" destId="{555050B3-0ACD-4AFD-A10D-F1549D8B69B9}" srcOrd="0" destOrd="2" presId="urn:microsoft.com/office/officeart/2005/8/layout/hList1"/>
    <dgm:cxn modelId="{8EB9E197-9C7B-47C7-894B-46E015A9310B}" srcId="{D6392F3A-54F4-4134-81B3-F870AF1F95DE}" destId="{A28C143A-C767-437B-A884-06EB59EC7ECF}" srcOrd="5" destOrd="0" parTransId="{A1D6D865-AA82-45F3-8DF9-753530D7686C}" sibTransId="{090D773E-031E-4096-992B-59A05FEA577B}"/>
    <dgm:cxn modelId="{F6349427-3F17-4EAC-99A6-3CF080D27020}" type="presOf" srcId="{E96B33FD-3BEB-4CCD-B6FC-08813DC1B543}" destId="{B2E199F5-BB1A-4929-BC58-E0495ABCF230}" srcOrd="0" destOrd="5" presId="urn:microsoft.com/office/officeart/2005/8/layout/hList1"/>
    <dgm:cxn modelId="{1106248E-36C5-4A87-8D54-4DC6BA3210D9}" srcId="{713A4CF3-7D6B-47FA-A67A-24143B68B83D}" destId="{E96B33FD-3BEB-4CCD-B6FC-08813DC1B543}" srcOrd="1" destOrd="0" parTransId="{C2EA20A7-4BEB-4295-B05B-4A22ADAFCF65}" sibTransId="{C75E4CD0-CA50-45CE-A42A-4CAFB220EA1E}"/>
    <dgm:cxn modelId="{AFB9D45B-792B-4D76-9B07-9B9E75675DC3}" type="presOf" srcId="{BC1A675D-600A-4304-85A5-1743A292E555}" destId="{F51DCC91-7A4A-4F66-8484-67117BDFA094}" srcOrd="0" destOrd="0" presId="urn:microsoft.com/office/officeart/2005/8/layout/hList1"/>
    <dgm:cxn modelId="{938A9C2F-E605-4754-AB69-9384F79994B4}" srcId="{B88B2EC8-2815-4CB6-A31B-A128EA49C1B8}" destId="{819B1266-92B7-4E0D-98BE-9B310B5DF82E}" srcOrd="1" destOrd="0" parTransId="{6AAE0D38-5EF0-46C1-B27C-D3D54AB313B7}" sibTransId="{B292F357-93A4-4A55-8417-FA61D693270B}"/>
    <dgm:cxn modelId="{55738C74-DCCB-4814-BDA0-2C78F880D3F0}" type="presOf" srcId="{819B1266-92B7-4E0D-98BE-9B310B5DF82E}" destId="{B2E199F5-BB1A-4929-BC58-E0495ABCF230}" srcOrd="0" destOrd="2" presId="urn:microsoft.com/office/officeart/2005/8/layout/hList1"/>
    <dgm:cxn modelId="{C7F1202B-E2DD-4ED6-BD7E-1CEBE8DBD3D8}" srcId="{D6392F3A-54F4-4134-81B3-F870AF1F95DE}" destId="{B8D0D62B-3028-4464-B647-D6AD666ED036}" srcOrd="4" destOrd="0" parTransId="{0F8B073F-E5D6-4874-95C0-731D247BD700}" sibTransId="{D01D48D6-8C73-4578-8A2F-994FDB9C4CDE}"/>
    <dgm:cxn modelId="{192948FF-41C8-4E59-9D2A-30116592828F}" type="presOf" srcId="{8A411E94-FE20-4CF6-A5D1-FB5FABDFBB94}" destId="{555050B3-0ACD-4AFD-A10D-F1549D8B69B9}" srcOrd="0" destOrd="0" presId="urn:microsoft.com/office/officeart/2005/8/layout/hList1"/>
    <dgm:cxn modelId="{AD76BAE4-3D18-48DA-A5C9-2BA7865060B4}" type="presOf" srcId="{399540C6-238E-4CD5-93F0-38FB6EA2534E}" destId="{555050B3-0ACD-4AFD-A10D-F1549D8B69B9}" srcOrd="0" destOrd="1" presId="urn:microsoft.com/office/officeart/2005/8/layout/hList1"/>
    <dgm:cxn modelId="{EDE01798-5454-4FD3-B6E0-6B70A1FF90CF}" type="presOf" srcId="{B88B2EC8-2815-4CB6-A31B-A128EA49C1B8}" destId="{B2E199F5-BB1A-4929-BC58-E0495ABCF230}" srcOrd="0" destOrd="0" presId="urn:microsoft.com/office/officeart/2005/8/layout/hList1"/>
    <dgm:cxn modelId="{D9466B78-1595-4E04-A7BE-5E49CB0C95B2}" type="presOf" srcId="{77DDDAF6-00FE-423E-ABD7-436E6921C0B5}" destId="{B2E199F5-BB1A-4929-BC58-E0495ABCF230}" srcOrd="0" destOrd="1" presId="urn:microsoft.com/office/officeart/2005/8/layout/hList1"/>
    <dgm:cxn modelId="{017C48E9-AC83-4F39-A2C4-42E8E7A8FC83}" type="presOf" srcId="{B8D0D62B-3028-4464-B647-D6AD666ED036}" destId="{B209C12B-9E8B-46FB-865B-F07CD292BDA8}" srcOrd="0" destOrd="4" presId="urn:microsoft.com/office/officeart/2005/8/layout/hList1"/>
    <dgm:cxn modelId="{E98BE93F-0E58-4E52-B8FD-1589A1E7EA9A}" type="presOf" srcId="{CABA6E4A-7C5F-4365-86F9-2BF4D2E0303C}" destId="{B209C12B-9E8B-46FB-865B-F07CD292BDA8}" srcOrd="0" destOrd="1" presId="urn:microsoft.com/office/officeart/2005/8/layout/hList1"/>
    <dgm:cxn modelId="{2AA8275A-5E22-48DC-87C9-B8E30967A5BE}" type="presOf" srcId="{D6392F3A-54F4-4134-81B3-F870AF1F95DE}" destId="{FAE0E3D7-89F8-42E3-B570-7C3F069E2418}" srcOrd="0" destOrd="0" presId="urn:microsoft.com/office/officeart/2005/8/layout/hList1"/>
    <dgm:cxn modelId="{9B0C2B2D-9FFA-4363-B5A3-63A6E0B4ADCC}" srcId="{9631E939-F212-4D5C-B4ED-FD26FAE180CA}" destId="{CF514669-63F7-4E1D-B282-08001507135A}" srcOrd="2" destOrd="0" parTransId="{FE9CE3CD-E80A-45B6-9807-2FC04891FE6B}" sibTransId="{E0EBD390-0A64-4E15-84C0-C6F13F54F112}"/>
    <dgm:cxn modelId="{2566725C-165B-4D51-8A68-71451106B75A}" srcId="{BC1A675D-600A-4304-85A5-1743A292E555}" destId="{D6392F3A-54F4-4134-81B3-F870AF1F95DE}" srcOrd="0" destOrd="0" parTransId="{C7048AA3-BB90-41B8-8CA1-78C2978A4C92}" sibTransId="{E27245A6-7566-4C6A-A19B-8AF602B5D2FE}"/>
    <dgm:cxn modelId="{7871DFE0-5CC6-4089-8473-538D87B23529}" srcId="{BC1A675D-600A-4304-85A5-1743A292E555}" destId="{9631E939-F212-4D5C-B4ED-FD26FAE180CA}" srcOrd="1" destOrd="0" parTransId="{E7CF57D2-D3CF-4CE5-A6ED-4982325A2E36}" sibTransId="{E18E511C-0F71-4CCB-A472-1584BCCAB686}"/>
    <dgm:cxn modelId="{6CD52C9C-55DB-4D76-9E39-CFB3D7FAC864}" srcId="{B88B2EC8-2815-4CB6-A31B-A128EA49C1B8}" destId="{94251DD1-F623-4A22-8F8C-164015285FC4}" srcOrd="3" destOrd="0" parTransId="{281AD141-55C1-42FD-B94A-0189411F3496}" sibTransId="{38092FDB-E3C8-462B-9F84-3B26B3D6B493}"/>
    <dgm:cxn modelId="{21DC19F4-200D-4E74-B50D-48C768CA5197}" srcId="{9631E939-F212-4D5C-B4ED-FD26FAE180CA}" destId="{8A411E94-FE20-4CF6-A5D1-FB5FABDFBB94}" srcOrd="0" destOrd="0" parTransId="{B9764C17-CFBA-44E4-B536-17FBE85842FA}" sibTransId="{C39A9C80-52A5-45C7-9C62-8E913F3E331E}"/>
    <dgm:cxn modelId="{52B99A61-42FC-42DA-8B5B-D2C29B149378}" srcId="{D6392F3A-54F4-4134-81B3-F870AF1F95DE}" destId="{CABA6E4A-7C5F-4365-86F9-2BF4D2E0303C}" srcOrd="1" destOrd="0" parTransId="{1329D25E-727C-4571-9713-D730A69AD790}" sibTransId="{C471866D-12C1-4302-AE7D-14A3B87463F0}"/>
    <dgm:cxn modelId="{C38D1064-E074-44A8-8720-62E0B303769D}" srcId="{9631E939-F212-4D5C-B4ED-FD26FAE180CA}" destId="{399540C6-238E-4CD5-93F0-38FB6EA2534E}" srcOrd="1" destOrd="0" parTransId="{226858F0-79E8-4307-B727-EE7D7E90173F}" sibTransId="{A55EB420-262C-417D-81F2-7B07B562A827}"/>
    <dgm:cxn modelId="{82E91183-5CDB-44DB-9E8F-D29F61384B31}" type="presOf" srcId="{C5B1F8C3-977E-4416-9D73-01B0E19F92B0}" destId="{B209C12B-9E8B-46FB-865B-F07CD292BDA8}" srcOrd="0" destOrd="2" presId="urn:microsoft.com/office/officeart/2005/8/layout/hList1"/>
    <dgm:cxn modelId="{5330B393-86E2-40A5-B03B-B2FC2DD495A9}" type="presOf" srcId="{63F351B2-8FBF-4EF3-B644-6B7D04961722}" destId="{B2E199F5-BB1A-4929-BC58-E0495ABCF230}" srcOrd="0" destOrd="7" presId="urn:microsoft.com/office/officeart/2005/8/layout/hList1"/>
    <dgm:cxn modelId="{58282A47-F171-4E11-AA81-BC82B1BF8E0E}" srcId="{B88B2EC8-2815-4CB6-A31B-A128EA49C1B8}" destId="{77DDDAF6-00FE-423E-ABD7-436E6921C0B5}" srcOrd="0" destOrd="0" parTransId="{C1E1C971-B894-4615-ABAA-FEF7F7B20D72}" sibTransId="{1EE80508-2617-451E-97CE-DF73840727DF}"/>
    <dgm:cxn modelId="{067F157F-3DB2-4F1C-BDA9-62C901EC6FA7}" type="presOf" srcId="{94251DD1-F623-4A22-8F8C-164015285FC4}" destId="{B2E199F5-BB1A-4929-BC58-E0495ABCF230}" srcOrd="0" destOrd="4" presId="urn:microsoft.com/office/officeart/2005/8/layout/hList1"/>
    <dgm:cxn modelId="{A95B7EB1-317E-4BE9-BB79-53A5675A219E}" type="presOf" srcId="{9631E939-F212-4D5C-B4ED-FD26FAE180CA}" destId="{71632F9F-A38F-45DF-BDA1-48F3122E44B2}" srcOrd="0" destOrd="0" presId="urn:microsoft.com/office/officeart/2005/8/layout/hList1"/>
    <dgm:cxn modelId="{F6A4DA0E-6A10-4341-8369-3B672156E2A5}" type="presOf" srcId="{0F5EC2E1-A687-4AC0-B1E6-C2BBED7FE9DD}" destId="{B209C12B-9E8B-46FB-865B-F07CD292BDA8}" srcOrd="0" destOrd="3" presId="urn:microsoft.com/office/officeart/2005/8/layout/hList1"/>
    <dgm:cxn modelId="{94FD8B6B-B247-44FF-A982-48E516C818B6}" type="presOf" srcId="{52D13227-CA6A-4BCD-84E6-BC9B23CC0C2D}" destId="{B2E199F5-BB1A-4929-BC58-E0495ABCF230}" srcOrd="0" destOrd="3" presId="urn:microsoft.com/office/officeart/2005/8/layout/hList1"/>
    <dgm:cxn modelId="{6FE6AE31-E7D7-4BFE-95B5-82955606B84E}" srcId="{713A4CF3-7D6B-47FA-A67A-24143B68B83D}" destId="{9D8C5EFE-A680-4DEA-A6BB-D6AD0414A901}" srcOrd="2" destOrd="0" parTransId="{6C10F9BE-1C41-400E-9539-C5807FDE02F6}" sibTransId="{92D9E14C-A366-45A6-82A6-60B2AC2FE629}"/>
    <dgm:cxn modelId="{1B687958-87AE-423E-89DF-214F1B138715}" type="presParOf" srcId="{F51DCC91-7A4A-4F66-8484-67117BDFA094}" destId="{B65B60A5-FBB4-4F9B-A45C-4805F37BE55C}" srcOrd="0" destOrd="0" presId="urn:microsoft.com/office/officeart/2005/8/layout/hList1"/>
    <dgm:cxn modelId="{393F763B-E776-416F-86F4-6639E34BCB61}" type="presParOf" srcId="{B65B60A5-FBB4-4F9B-A45C-4805F37BE55C}" destId="{FAE0E3D7-89F8-42E3-B570-7C3F069E2418}" srcOrd="0" destOrd="0" presId="urn:microsoft.com/office/officeart/2005/8/layout/hList1"/>
    <dgm:cxn modelId="{5A73B299-0162-48C0-BA5A-CA4A458E09AD}" type="presParOf" srcId="{B65B60A5-FBB4-4F9B-A45C-4805F37BE55C}" destId="{B209C12B-9E8B-46FB-865B-F07CD292BDA8}" srcOrd="1" destOrd="0" presId="urn:microsoft.com/office/officeart/2005/8/layout/hList1"/>
    <dgm:cxn modelId="{A66C94F2-8952-4CD6-88B7-6B4E87A49F69}" type="presParOf" srcId="{F51DCC91-7A4A-4F66-8484-67117BDFA094}" destId="{EDA4CE6F-A729-4D34-A1A7-B560E00C15BC}" srcOrd="1" destOrd="0" presId="urn:microsoft.com/office/officeart/2005/8/layout/hList1"/>
    <dgm:cxn modelId="{2FBDAE85-9214-4467-8E76-B4A3E6E4E09A}" type="presParOf" srcId="{F51DCC91-7A4A-4F66-8484-67117BDFA094}" destId="{45214B1E-B74A-4436-8F44-E178E3B4EB0C}" srcOrd="2" destOrd="0" presId="urn:microsoft.com/office/officeart/2005/8/layout/hList1"/>
    <dgm:cxn modelId="{BFCE4621-75CC-4E69-BF5D-C9EEDD9D67A6}" type="presParOf" srcId="{45214B1E-B74A-4436-8F44-E178E3B4EB0C}" destId="{71632F9F-A38F-45DF-BDA1-48F3122E44B2}" srcOrd="0" destOrd="0" presId="urn:microsoft.com/office/officeart/2005/8/layout/hList1"/>
    <dgm:cxn modelId="{C846F9DE-195A-48EB-9AEA-86DA2C12E5D8}" type="presParOf" srcId="{45214B1E-B74A-4436-8F44-E178E3B4EB0C}" destId="{555050B3-0ACD-4AFD-A10D-F1549D8B69B9}" srcOrd="1" destOrd="0" presId="urn:microsoft.com/office/officeart/2005/8/layout/hList1"/>
    <dgm:cxn modelId="{69EB3952-CE3E-4A1E-8BDD-34ED716D8ED8}" type="presParOf" srcId="{F51DCC91-7A4A-4F66-8484-67117BDFA094}" destId="{C8B04465-98C2-4B01-BD26-03201C19289A}" srcOrd="3" destOrd="0" presId="urn:microsoft.com/office/officeart/2005/8/layout/hList1"/>
    <dgm:cxn modelId="{54203864-F8C6-4FAA-B6C6-A76CBEE1958D}" type="presParOf" srcId="{F51DCC91-7A4A-4F66-8484-67117BDFA094}" destId="{FD5B4E2F-156A-4D3B-A584-2CE4000C3FFD}" srcOrd="4" destOrd="0" presId="urn:microsoft.com/office/officeart/2005/8/layout/hList1"/>
    <dgm:cxn modelId="{25B0622E-27B2-4A3A-A4F2-BBDB60844E7C}" type="presParOf" srcId="{FD5B4E2F-156A-4D3B-A584-2CE4000C3FFD}" destId="{F6A10D65-7F99-4873-815B-731C4C1F42E6}" srcOrd="0" destOrd="0" presId="urn:microsoft.com/office/officeart/2005/8/layout/hList1"/>
    <dgm:cxn modelId="{E0F8D508-BCC7-428A-9B6E-C2EABCF83EF3}" type="presParOf" srcId="{FD5B4E2F-156A-4D3B-A584-2CE4000C3FFD}" destId="{B2E199F5-BB1A-4929-BC58-E0495ABCF2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E0E3D7-89F8-42E3-B570-7C3F069E2418}">
      <dsp:nvSpPr>
        <dsp:cNvPr id="0" name=""/>
        <dsp:cNvSpPr/>
      </dsp:nvSpPr>
      <dsp:spPr>
        <a:xfrm>
          <a:off x="2629" y="6813"/>
          <a:ext cx="2563886" cy="89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0" kern="120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ภารกิจ</a:t>
          </a:r>
          <a:endParaRPr lang="th-TH" sz="2000" b="0" kern="1200" dirty="0">
            <a:solidFill>
              <a:srgbClr val="0070C0"/>
            </a:solidFill>
            <a:latin typeface="Tahoma" pitchFamily="34" charset="0"/>
            <a:cs typeface="Tahoma" pitchFamily="34" charset="0"/>
          </a:endParaRPr>
        </a:p>
      </dsp:txBody>
      <dsp:txXfrm>
        <a:off x="2629" y="6813"/>
        <a:ext cx="2563886" cy="892800"/>
      </dsp:txXfrm>
    </dsp:sp>
    <dsp:sp modelId="{B209C12B-9E8B-46FB-865B-F07CD292BDA8}">
      <dsp:nvSpPr>
        <dsp:cNvPr id="0" name=""/>
        <dsp:cNvSpPr/>
      </dsp:nvSpPr>
      <dsp:spPr>
        <a:xfrm>
          <a:off x="2629" y="899613"/>
          <a:ext cx="2563886" cy="495146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>
              <a:latin typeface="Tahoma" pitchFamily="34" charset="0"/>
              <a:cs typeface="Tahoma" pitchFamily="34" charset="0"/>
            </a:rPr>
            <a:t>สุขภาพดีเริ่มต้นที่นี่</a:t>
          </a:r>
          <a:endParaRPr lang="th-TH" sz="2000" kern="1200" dirty="0">
            <a:latin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>
              <a:latin typeface="Tahoma" pitchFamily="34" charset="0"/>
              <a:cs typeface="Tahoma" pitchFamily="34" charset="0"/>
            </a:rPr>
            <a:t>สร้างสุขภาพ ลดปัจจัยเสี่ยงในชุมชน และองค์กรต่าง ๆ</a:t>
          </a:r>
          <a:endParaRPr lang="th-TH" sz="2000" kern="1200" dirty="0">
            <a:latin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ahoma" pitchFamily="34" charset="0"/>
              <a:cs typeface="Tahoma" pitchFamily="34" charset="0"/>
            </a:rPr>
            <a:t>DPAC</a:t>
          </a:r>
          <a:endParaRPr lang="th-TH" sz="2000" kern="1200" dirty="0">
            <a:latin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>
              <a:latin typeface="Tahoma" pitchFamily="34" charset="0"/>
              <a:cs typeface="Tahoma" pitchFamily="34" charset="0"/>
            </a:rPr>
            <a:t>คัดกรองฯ </a:t>
          </a:r>
          <a:r>
            <a:rPr lang="en-US" sz="2000" kern="1200" dirty="0" smtClean="0">
              <a:latin typeface="Tahoma" pitchFamily="34" charset="0"/>
              <a:cs typeface="Tahoma" pitchFamily="34" charset="0"/>
            </a:rPr>
            <a:t>DM &amp; HT</a:t>
          </a:r>
          <a:endParaRPr lang="th-TH" sz="2000" kern="1200" dirty="0">
            <a:latin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>
              <a:latin typeface="Tahoma" pitchFamily="34" charset="0"/>
              <a:cs typeface="Tahoma" pitchFamily="34" charset="0"/>
            </a:rPr>
            <a:t>คัดกรองตา ไต เท้า</a:t>
          </a:r>
          <a:endParaRPr lang="th-TH" sz="2000" kern="1200" dirty="0">
            <a:latin typeface="Tahoma" pitchFamily="34" charset="0"/>
            <a:cs typeface="Tahoma" pitchFamily="34" charset="0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ahoma" pitchFamily="34" charset="0"/>
              <a:cs typeface="Tahoma" pitchFamily="34" charset="0"/>
            </a:rPr>
            <a:t>CVD Assessment</a:t>
          </a:r>
          <a:endParaRPr lang="th-TH" sz="2000" kern="1200" dirty="0">
            <a:latin typeface="Tahoma" pitchFamily="34" charset="0"/>
            <a:cs typeface="Tahoma" pitchFamily="34" charset="0"/>
          </a:endParaRPr>
        </a:p>
      </dsp:txBody>
      <dsp:txXfrm>
        <a:off x="2629" y="899613"/>
        <a:ext cx="2563886" cy="4951465"/>
      </dsp:txXfrm>
    </dsp:sp>
    <dsp:sp modelId="{71632F9F-A38F-45DF-BDA1-48F3122E44B2}">
      <dsp:nvSpPr>
        <dsp:cNvPr id="0" name=""/>
        <dsp:cNvSpPr/>
      </dsp:nvSpPr>
      <dsp:spPr>
        <a:xfrm>
          <a:off x="2925460" y="6813"/>
          <a:ext cx="2563886" cy="892800"/>
        </a:xfrm>
        <a:prstGeom prst="rect">
          <a:avLst/>
        </a:prstGeom>
        <a:solidFill>
          <a:schemeClr val="accent4">
            <a:hueOff val="10211518"/>
            <a:satOff val="-11993"/>
            <a:lumOff val="4608"/>
            <a:alphaOff val="0"/>
          </a:schemeClr>
        </a:solidFill>
        <a:ln w="12700" cap="flat" cmpd="sng" algn="ctr">
          <a:solidFill>
            <a:schemeClr val="accent4">
              <a:hueOff val="10211518"/>
              <a:satOff val="-11993"/>
              <a:lumOff val="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ระบบ</a:t>
          </a:r>
          <a:endParaRPr lang="th-TH" sz="3200" kern="1200" dirty="0">
            <a:solidFill>
              <a:srgbClr val="0070C0"/>
            </a:solidFill>
            <a:latin typeface="Tahoma" pitchFamily="34" charset="0"/>
            <a:cs typeface="Tahoma" pitchFamily="34" charset="0"/>
          </a:endParaRPr>
        </a:p>
      </dsp:txBody>
      <dsp:txXfrm>
        <a:off x="2925460" y="6813"/>
        <a:ext cx="2563886" cy="892800"/>
      </dsp:txXfrm>
    </dsp:sp>
    <dsp:sp modelId="{555050B3-0ACD-4AFD-A10D-F1549D8B69B9}">
      <dsp:nvSpPr>
        <dsp:cNvPr id="0" name=""/>
        <dsp:cNvSpPr/>
      </dsp:nvSpPr>
      <dsp:spPr>
        <a:xfrm>
          <a:off x="2925460" y="899613"/>
          <a:ext cx="2563886" cy="4951465"/>
        </a:xfrm>
        <a:prstGeom prst="rect">
          <a:avLst/>
        </a:prstGeom>
        <a:solidFill>
          <a:schemeClr val="accent4">
            <a:tint val="40000"/>
            <a:alpha val="90000"/>
            <a:hueOff val="10329229"/>
            <a:satOff val="-5624"/>
            <a:lumOff val="73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329229"/>
              <a:satOff val="-5624"/>
              <a:lumOff val="7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Tahoma" pitchFamily="34" charset="0"/>
              <a:cs typeface="Tahoma" pitchFamily="34" charset="0"/>
            </a:rPr>
            <a:t>DHS</a:t>
          </a:r>
          <a:endParaRPr lang="th-TH" sz="1800" b="1" kern="1200" dirty="0">
            <a:latin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latin typeface="Tahoma" pitchFamily="34" charset="0"/>
              <a:cs typeface="Tahoma" pitchFamily="34" charset="0"/>
            </a:rPr>
            <a:t>คลินิก </a:t>
          </a:r>
          <a:r>
            <a:rPr lang="en-US" sz="1800" b="1" kern="1200" dirty="0" smtClean="0">
              <a:latin typeface="Tahoma" pitchFamily="34" charset="0"/>
              <a:cs typeface="Tahoma" pitchFamily="34" charset="0"/>
            </a:rPr>
            <a:t>NCD </a:t>
          </a:r>
          <a:r>
            <a:rPr lang="th-TH" sz="1800" b="1" kern="1200" dirty="0" smtClean="0">
              <a:latin typeface="Tahoma" pitchFamily="34" charset="0"/>
              <a:cs typeface="Tahoma" pitchFamily="34" charset="0"/>
            </a:rPr>
            <a:t>คุณภาพ</a:t>
          </a:r>
          <a:endParaRPr lang="th-TH" sz="1800" b="1" kern="1200" dirty="0">
            <a:latin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Tahoma" pitchFamily="34" charset="0"/>
              <a:cs typeface="Tahoma" pitchFamily="34" charset="0"/>
            </a:rPr>
            <a:t>STEMI Fast Track </a:t>
          </a:r>
          <a:endParaRPr lang="th-TH" sz="1800" b="1" kern="1200" dirty="0">
            <a:latin typeface="Tahoma" pitchFamily="34" charset="0"/>
            <a:cs typeface="Tahoma" pitchFamily="34" charset="0"/>
          </a:endParaRPr>
        </a:p>
      </dsp:txBody>
      <dsp:txXfrm>
        <a:off x="2925460" y="899613"/>
        <a:ext cx="2563886" cy="4951465"/>
      </dsp:txXfrm>
    </dsp:sp>
    <dsp:sp modelId="{F6A10D65-7F99-4873-815B-731C4C1F42E6}">
      <dsp:nvSpPr>
        <dsp:cNvPr id="0" name=""/>
        <dsp:cNvSpPr/>
      </dsp:nvSpPr>
      <dsp:spPr>
        <a:xfrm>
          <a:off x="5848291" y="6813"/>
          <a:ext cx="2563886" cy="892800"/>
        </a:xfrm>
        <a:prstGeom prst="rect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12700" cap="flat" cmpd="sng" algn="ctr">
          <a:solidFill>
            <a:schemeClr val="accent4">
              <a:hueOff val="20423036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rPr>
            <a:t>ผลลัพธ์</a:t>
          </a:r>
          <a:endParaRPr lang="th-TH" sz="3200" kern="1200" dirty="0">
            <a:solidFill>
              <a:srgbClr val="0070C0"/>
            </a:solidFill>
            <a:latin typeface="Tahoma" pitchFamily="34" charset="0"/>
            <a:cs typeface="Tahoma" pitchFamily="34" charset="0"/>
          </a:endParaRPr>
        </a:p>
      </dsp:txBody>
      <dsp:txXfrm>
        <a:off x="5848291" y="6813"/>
        <a:ext cx="2563886" cy="892800"/>
      </dsp:txXfrm>
    </dsp:sp>
    <dsp:sp modelId="{B2E199F5-BB1A-4929-BC58-E0495ABCF230}">
      <dsp:nvSpPr>
        <dsp:cNvPr id="0" name=""/>
        <dsp:cNvSpPr/>
      </dsp:nvSpPr>
      <dsp:spPr>
        <a:xfrm>
          <a:off x="5850921" y="906426"/>
          <a:ext cx="2563886" cy="4951465"/>
        </a:xfrm>
        <a:prstGeom prst="rect">
          <a:avLst/>
        </a:prstGeom>
        <a:solidFill>
          <a:schemeClr val="accent4">
            <a:tint val="40000"/>
            <a:alpha val="90000"/>
            <a:hueOff val="20658457"/>
            <a:satOff val="-11248"/>
            <a:lumOff val="147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658457"/>
              <a:satOff val="-11248"/>
              <a:lumOff val="1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u="sng" kern="1200" dirty="0" err="1" smtClean="0">
              <a:latin typeface="Tahoma" pitchFamily="34" charset="0"/>
              <a:cs typeface="Tahoma" pitchFamily="34" charset="0"/>
            </a:rPr>
            <a:t>ผป.</a:t>
          </a:r>
          <a:r>
            <a:rPr lang="th-TH" sz="1800" b="1" u="sng" kern="1200" dirty="0" smtClean="0">
              <a:latin typeface="Tahoma" pitchFamily="34" charset="0"/>
              <a:cs typeface="Tahoma" pitchFamily="34" charset="0"/>
            </a:rPr>
            <a:t> </a:t>
          </a:r>
          <a:r>
            <a:rPr lang="en-US" sz="1800" b="1" u="sng" kern="1200" dirty="0" smtClean="0">
              <a:latin typeface="Tahoma" pitchFamily="34" charset="0"/>
              <a:cs typeface="Tahoma" pitchFamily="34" charset="0"/>
            </a:rPr>
            <a:t>DM, HT</a:t>
          </a:r>
          <a:endParaRPr lang="th-TH" sz="1800" b="1" u="sng" kern="1200" dirty="0">
            <a:latin typeface="Tahoma" pitchFamily="34" charset="0"/>
            <a:cs typeface="Tahoma" pitchFamily="34" charset="0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latin typeface="Tahoma" pitchFamily="34" charset="0"/>
              <a:cs typeface="Tahoma" pitchFamily="34" charset="0"/>
            </a:rPr>
            <a:t>ควบคุม</a:t>
          </a:r>
          <a:r>
            <a:rPr lang="en-US" sz="1800" b="1" kern="1200" dirty="0" smtClean="0">
              <a:latin typeface="Tahoma" pitchFamily="34" charset="0"/>
              <a:cs typeface="Tahoma" pitchFamily="34" charset="0"/>
            </a:rPr>
            <a:t> </a:t>
          </a:r>
          <a:r>
            <a:rPr lang="th-TH" sz="1800" b="1" kern="1200" dirty="0" smtClean="0">
              <a:latin typeface="Tahoma" pitchFamily="34" charset="0"/>
              <a:cs typeface="Tahoma" pitchFamily="34" charset="0"/>
            </a:rPr>
            <a:t>ระดับน้ำตาล และความดันได้ดี</a:t>
          </a:r>
          <a:endParaRPr lang="th-TH" sz="1800" b="1" kern="1200" dirty="0">
            <a:latin typeface="Tahoma" pitchFamily="34" charset="0"/>
            <a:cs typeface="Tahoma" pitchFamily="34" charset="0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latin typeface="Tahoma" pitchFamily="34" charset="0"/>
              <a:cs typeface="Tahoma" pitchFamily="34" charset="0"/>
            </a:rPr>
            <a:t>ได้รับการประเมินความเสี่ยง </a:t>
          </a:r>
          <a:r>
            <a:rPr lang="en-US" sz="1800" b="1" kern="1200" dirty="0" smtClean="0">
              <a:latin typeface="Tahoma" pitchFamily="34" charset="0"/>
              <a:cs typeface="Tahoma" pitchFamily="34" charset="0"/>
            </a:rPr>
            <a:t>CVD </a:t>
          </a: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latin typeface="Tahoma" pitchFamily="34" charset="0"/>
              <a:cs typeface="Tahoma" pitchFamily="34" charset="0"/>
            </a:rPr>
            <a:t>ที่สูบบุหรี่ เลิกสูบบุหรี่ได้</a:t>
          </a:r>
          <a:endParaRPr lang="en-US" sz="1800" b="1" kern="1200" dirty="0" smtClean="0">
            <a:latin typeface="Tahoma" pitchFamily="34" charset="0"/>
            <a:cs typeface="Tahoma" pitchFamily="34" charset="0"/>
          </a:endParaRPr>
        </a:p>
        <a:p>
          <a:pPr marL="342900" lvl="2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latin typeface="Tahoma" pitchFamily="34" charset="0"/>
              <a:cs typeface="Tahoma" pitchFamily="34" charset="0"/>
            </a:rPr>
            <a:t>ปรับพฤติกรรมและจัดการตนเอง</a:t>
          </a:r>
          <a:endParaRPr lang="en-US" sz="1800" b="1" kern="1200" dirty="0" smtClean="0">
            <a:latin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u="sng" kern="1200" dirty="0" smtClean="0">
              <a:latin typeface="Tahoma" pitchFamily="34" charset="0"/>
              <a:cs typeface="Tahoma" pitchFamily="34" charset="0"/>
            </a:rPr>
            <a:t>ผู้ป่วย </a:t>
          </a:r>
          <a:r>
            <a:rPr lang="en-US" sz="1800" b="1" u="sng" kern="1200" dirty="0" smtClean="0">
              <a:latin typeface="Tahoma" pitchFamily="34" charset="0"/>
              <a:cs typeface="Tahoma" pitchFamily="34" charset="0"/>
            </a:rPr>
            <a:t>STEMI </a:t>
          </a:r>
          <a:r>
            <a:rPr lang="th-TH" sz="1800" b="1" kern="1200" dirty="0" smtClean="0">
              <a:latin typeface="Tahoma" pitchFamily="34" charset="0"/>
              <a:cs typeface="Tahoma" pitchFamily="34" charset="0"/>
            </a:rPr>
            <a:t>ได้รับการขยายหลอดเลือด</a:t>
          </a:r>
          <a:endParaRPr lang="en-US" sz="1800" b="1" kern="1200" dirty="0" smtClean="0">
            <a:latin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u="sng" kern="1200" dirty="0" smtClean="0">
              <a:latin typeface="Tahoma" pitchFamily="34" charset="0"/>
              <a:cs typeface="Tahoma" pitchFamily="34" charset="0"/>
            </a:rPr>
            <a:t>อัตราตายใน รพ.</a:t>
          </a:r>
          <a:r>
            <a:rPr lang="th-TH" sz="1800" b="1" kern="1200" dirty="0" smtClean="0">
              <a:latin typeface="Tahoma" pitchFamily="34" charset="0"/>
              <a:cs typeface="Tahoma" pitchFamily="34" charset="0"/>
            </a:rPr>
            <a:t>จาก </a:t>
          </a:r>
          <a:r>
            <a:rPr lang="en-US" sz="1800" b="1" kern="1200" dirty="0" smtClean="0">
              <a:latin typeface="Tahoma" pitchFamily="34" charset="0"/>
              <a:cs typeface="Tahoma" pitchFamily="34" charset="0"/>
            </a:rPr>
            <a:t>STEMI &lt; 10% 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u="sng" kern="1200" dirty="0" smtClean="0">
              <a:latin typeface="Tahoma" pitchFamily="34" charset="0"/>
              <a:cs typeface="Tahoma" pitchFamily="34" charset="0"/>
            </a:rPr>
            <a:t>อัตราตาย </a:t>
          </a:r>
          <a:r>
            <a:rPr lang="en-US" sz="1800" b="1" u="sng" kern="1200" dirty="0" smtClean="0">
              <a:latin typeface="Tahoma" pitchFamily="34" charset="0"/>
              <a:cs typeface="Tahoma" pitchFamily="34" charset="0"/>
            </a:rPr>
            <a:t>IHD</a:t>
          </a:r>
          <a:r>
            <a:rPr lang="th-TH" sz="1800" b="1" u="sng" kern="1200" dirty="0" smtClean="0">
              <a:latin typeface="Tahoma" pitchFamily="34" charset="0"/>
              <a:cs typeface="Tahoma" pitchFamily="34" charset="0"/>
            </a:rPr>
            <a:t>     </a:t>
          </a:r>
          <a:r>
            <a:rPr lang="th-TH" sz="1800" b="1" kern="1200" dirty="0" smtClean="0">
              <a:latin typeface="Tahoma" pitchFamily="34" charset="0"/>
              <a:cs typeface="Tahoma" pitchFamily="34" charset="0"/>
            </a:rPr>
            <a:t>(ไม่เกิน 23 ต่อแสน)</a:t>
          </a:r>
          <a:endParaRPr lang="en-US" sz="1800" b="1" kern="1200" dirty="0" smtClean="0">
            <a:latin typeface="Tahoma" pitchFamily="34" charset="0"/>
            <a:cs typeface="Tahoma" pitchFamily="34" charset="0"/>
          </a:endParaRPr>
        </a:p>
      </dsp:txBody>
      <dsp:txXfrm>
        <a:off x="5850921" y="906426"/>
        <a:ext cx="2563886" cy="4951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0.31242</cdr:x>
      <cdr:y>0.225</cdr:y>
    </cdr:from>
    <cdr:to>
      <cdr:x>0.74372</cdr:x>
      <cdr:y>0.29446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2764558" y="1296143"/>
          <a:ext cx="381642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th-TH" sz="20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เป้าหมาย ≤ </a:t>
          </a:r>
          <a:r>
            <a:rPr lang="en-US" sz="20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23/</a:t>
          </a:r>
          <a:r>
            <a:rPr lang="th-TH" sz="20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แสนประชากร</a:t>
          </a:r>
          <a:endParaRPr lang="th-TH" sz="2000" b="1" dirty="0">
            <a:solidFill>
              <a:srgbClr val="008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0.09167</cdr:x>
      <cdr:y>0.37079</cdr:y>
    </cdr:from>
    <cdr:to>
      <cdr:x>0.99157</cdr:x>
      <cdr:y>0.44969</cdr:y>
    </cdr:to>
    <cdr:grpSp>
      <cdr:nvGrpSpPr>
        <cdr:cNvPr id="2" name="Group 1"/>
        <cdr:cNvGrpSpPr/>
      </cdr:nvGrpSpPr>
      <cdr:grpSpPr>
        <a:xfrm xmlns:a="http://schemas.openxmlformats.org/drawingml/2006/main">
          <a:off x="792088" y="2376264"/>
          <a:ext cx="7776000" cy="505647"/>
          <a:chOff x="1048798" y="-2296275"/>
          <a:chExt cx="7009337" cy="505644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>
            <a:off x="1048798" y="-1792219"/>
            <a:ext cx="7009337" cy="1588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8575" cap="flat" cmpd="sng" algn="ctr">
            <a:solidFill>
              <a:srgbClr val="008000"/>
            </a:solidFill>
            <a:prstDash val="solid"/>
            <a:tailEnd type="arrow"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4" name="TextBox 4"/>
          <cdr:cNvSpPr txBox="1"/>
        </cdr:nvSpPr>
        <cdr:spPr>
          <a:xfrm xmlns:a="http://schemas.openxmlformats.org/drawingml/2006/main">
            <a:off x="4877619" y="-2296275"/>
            <a:ext cx="2654021" cy="46166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ysClr val="windowText" lastClr="000000"/>
                </a:solidFill>
                <a:latin typeface="Perpetua"/>
              </a:defRPr>
            </a:lvl1pPr>
            <a:lvl2pPr marL="457200" algn="l" defTabSz="914400" rtl="0" eaLnBrk="1" latinLnBrk="0" hangingPunct="1">
              <a:defRPr sz="2800" kern="1200">
                <a:solidFill>
                  <a:sysClr val="windowText" lastClr="000000"/>
                </a:solidFill>
                <a:latin typeface="Perpetua"/>
              </a:defRPr>
            </a:lvl2pPr>
            <a:lvl3pPr marL="914400" algn="l" defTabSz="914400" rtl="0" eaLnBrk="1" latinLnBrk="0" hangingPunct="1">
              <a:defRPr sz="2800" kern="1200">
                <a:solidFill>
                  <a:sysClr val="windowText" lastClr="000000"/>
                </a:solidFill>
                <a:latin typeface="Perpetua"/>
              </a:defRPr>
            </a:lvl3pPr>
            <a:lvl4pPr marL="1371600" algn="l" defTabSz="914400" rtl="0" eaLnBrk="1" latinLnBrk="0" hangingPunct="1">
              <a:defRPr sz="2800" kern="1200">
                <a:solidFill>
                  <a:sysClr val="windowText" lastClr="000000"/>
                </a:solidFill>
                <a:latin typeface="Perpetua"/>
              </a:defRPr>
            </a:lvl4pPr>
            <a:lvl5pPr marL="1828800" algn="l" defTabSz="914400" rtl="0" eaLnBrk="1" latinLnBrk="0" hangingPunct="1">
              <a:defRPr sz="2800" kern="1200">
                <a:solidFill>
                  <a:sysClr val="windowText" lastClr="000000"/>
                </a:solidFill>
                <a:latin typeface="Perpetua"/>
              </a:defRPr>
            </a:lvl5pPr>
            <a:lvl6pPr marL="2286000" algn="l" defTabSz="914400" rtl="0" eaLnBrk="1" latinLnBrk="0" hangingPunct="1">
              <a:defRPr sz="2800" kern="1200">
                <a:solidFill>
                  <a:sysClr val="windowText" lastClr="000000"/>
                </a:solidFill>
                <a:latin typeface="Perpetua"/>
              </a:defRPr>
            </a:lvl6pPr>
            <a:lvl7pPr marL="2743200" algn="l" defTabSz="914400" rtl="0" eaLnBrk="1" latinLnBrk="0" hangingPunct="1">
              <a:defRPr sz="2800" kern="1200">
                <a:solidFill>
                  <a:sysClr val="windowText" lastClr="000000"/>
                </a:solidFill>
                <a:latin typeface="Perpetua"/>
              </a:defRPr>
            </a:lvl7pPr>
            <a:lvl8pPr marL="3200400" algn="l" defTabSz="914400" rtl="0" eaLnBrk="1" latinLnBrk="0" hangingPunct="1">
              <a:defRPr sz="2800" kern="1200">
                <a:solidFill>
                  <a:sysClr val="windowText" lastClr="000000"/>
                </a:solidFill>
                <a:latin typeface="Perpetua"/>
              </a:defRPr>
            </a:lvl8pPr>
            <a:lvl9pPr marL="3657600" algn="l" defTabSz="914400" rtl="0" eaLnBrk="1" latinLnBrk="0" hangingPunct="1">
              <a:defRPr sz="2800" kern="1200">
                <a:solidFill>
                  <a:sysClr val="windowText" lastClr="000000"/>
                </a:solidFill>
                <a:latin typeface="Perpetua"/>
              </a:defRPr>
            </a:lvl9pPr>
          </a:lstStyle>
          <a:p xmlns:a="http://schemas.openxmlformats.org/drawingml/2006/main">
            <a:pPr algn="ctr"/>
            <a:r>
              <a:rPr lang="th-TH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 </a:t>
            </a:r>
            <a:r>
              <a:rPr lang="en-US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50 %</a:t>
            </a:r>
            <a:endParaRPr lang="th-TH" sz="24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50ACD-C88D-4D50-88C2-C19D18E0A803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F9907-492B-4FB8-92B5-B0D9D7FD90C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CA7-0E6A-48BF-9DE0-F25528125331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th-TH" altLang="th-TH" smtClean="0"/>
          </a:p>
        </p:txBody>
      </p:sp>
      <p:sp>
        <p:nvSpPr>
          <p:cNvPr id="3174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4569" indent="-2748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933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39072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7880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1854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5827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9801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3774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6DA4601-257B-451B-B743-A8ADE45D554D}" type="slidenum">
              <a:rPr lang="en-US" altLang="th-TH" sz="1300"/>
              <a:pPr eaLnBrk="1" hangingPunct="1">
                <a:spcBef>
                  <a:spcPct val="0"/>
                </a:spcBef>
                <a:defRPr/>
              </a:pPr>
              <a:t>37</a:t>
            </a:fld>
            <a:endParaRPr lang="th-TH" altLang="th-TH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th-TH" altLang="th-TH" smtClean="0"/>
          </a:p>
        </p:txBody>
      </p:sp>
      <p:sp>
        <p:nvSpPr>
          <p:cNvPr id="297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4569" indent="-2748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933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39072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7880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1854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5827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9801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3774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89A38F7-933E-46B6-B040-69E250B0F8E7}" type="slidenum">
              <a:rPr lang="en-US" altLang="th-TH" sz="1300"/>
              <a:pPr eaLnBrk="1" hangingPunct="1">
                <a:spcBef>
                  <a:spcPct val="0"/>
                </a:spcBef>
                <a:defRPr/>
              </a:pPr>
              <a:t>38</a:t>
            </a:fld>
            <a:endParaRPr lang="th-TH" altLang="th-TH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th-TH" altLang="th-TH" smtClean="0"/>
          </a:p>
        </p:txBody>
      </p:sp>
      <p:sp>
        <p:nvSpPr>
          <p:cNvPr id="327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4569" indent="-2748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933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39072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7880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1854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5827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9801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3774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43A47C8-ED48-4465-8553-9A3177B258BD}" type="slidenum">
              <a:rPr lang="en-US" altLang="th-TH" sz="1300"/>
              <a:pPr eaLnBrk="1" hangingPunct="1">
                <a:spcBef>
                  <a:spcPct val="0"/>
                </a:spcBef>
                <a:defRPr/>
              </a:pPr>
              <a:t>40</a:t>
            </a:fld>
            <a:endParaRPr lang="th-TH" altLang="th-TH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th-TH" altLang="th-TH" smtClean="0"/>
          </a:p>
        </p:txBody>
      </p:sp>
      <p:sp>
        <p:nvSpPr>
          <p:cNvPr id="3379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4569" indent="-2748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933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39072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7880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1854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5827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9801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3774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E329DD6-76AE-445B-83EF-8EF6A44B853A}" type="slidenum">
              <a:rPr lang="en-US" altLang="th-TH" sz="1300"/>
              <a:pPr eaLnBrk="1" hangingPunct="1">
                <a:spcBef>
                  <a:spcPct val="0"/>
                </a:spcBef>
                <a:defRPr/>
              </a:pPr>
              <a:t>41</a:t>
            </a:fld>
            <a:endParaRPr lang="th-TH" altLang="th-TH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F94B5-EE2B-46F9-AD85-99A27B0BAF9D}" type="slidenum">
              <a:rPr lang="en-US" altLang="th-TH" smtClean="0"/>
              <a:pPr>
                <a:defRPr/>
              </a:pPr>
              <a:t>43</a:t>
            </a:fld>
            <a:endParaRPr lang="en-US" alt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232E68-76F9-4A2F-B0EC-4BDF84FAD1E5}" type="slidenum">
              <a:rPr lang="en-US" altLang="th-TH" smtClean="0"/>
              <a:pPr>
                <a:defRPr/>
              </a:pPr>
              <a:t>49</a:t>
            </a:fld>
            <a:endParaRPr lang="en-US" alt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F9907-492B-4FB8-92B5-B0D9D7FD90C2}" type="slidenum">
              <a:rPr lang="th-TH" smtClean="0"/>
              <a:pPr/>
              <a:t>60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F9907-492B-4FB8-92B5-B0D9D7FD90C2}" type="slidenum">
              <a:rPr lang="th-TH" smtClean="0"/>
              <a:pPr/>
              <a:t>61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CB6C46DB-4D9A-478A-958A-77FBCD40C42E}" type="slidenum">
              <a:rPr lang="en-US" altLang="th-TH" sz="1200" smtClean="0">
                <a:solidFill>
                  <a:srgbClr val="000000"/>
                </a:solidFill>
              </a:rPr>
              <a:pPr eaLnBrk="1" hangingPunct="1"/>
              <a:t>77</a:t>
            </a:fld>
            <a:endParaRPr lang="th-TH" altLang="th-TH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CA7-0E6A-48BF-9DE0-F25528125331}" type="slidenum">
              <a:rPr lang="th-TH" smtClean="0"/>
              <a:pPr/>
              <a:t>80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th-TH" altLang="th-TH" smtClean="0"/>
          </a:p>
        </p:txBody>
      </p:sp>
      <p:sp>
        <p:nvSpPr>
          <p:cNvPr id="2662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4569" indent="-2748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933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39072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7880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1854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5827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9801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3774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14F7901-0739-49FF-9AB6-AF6550AC65C3}" type="slidenum">
              <a:rPr lang="en-US" altLang="th-TH" sz="1300"/>
              <a:pPr eaLnBrk="1" hangingPunct="1">
                <a:spcBef>
                  <a:spcPct val="0"/>
                </a:spcBef>
                <a:defRPr/>
              </a:pPr>
              <a:t>25</a:t>
            </a:fld>
            <a:endParaRPr lang="th-TH" altLang="th-TH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CA7-0E6A-48BF-9DE0-F25528125331}" type="slidenum">
              <a:rPr lang="th-TH" smtClean="0"/>
              <a:pPr/>
              <a:t>81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CCA7-0E6A-48BF-9DE0-F25528125331}" type="slidenum">
              <a:rPr lang="th-TH" smtClean="0"/>
              <a:pPr/>
              <a:t>90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/>
          </a:p>
        </p:txBody>
      </p:sp>
      <p:sp>
        <p:nvSpPr>
          <p:cNvPr id="2765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4569" indent="-2748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933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39072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7880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1854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5827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9801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3774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9987E31-B16D-4394-A691-58C39D893907}" type="slidenum">
              <a:rPr lang="en-US" altLang="th-TH" sz="1300"/>
              <a:pPr eaLnBrk="1" hangingPunct="1">
                <a:spcBef>
                  <a:spcPct val="0"/>
                </a:spcBef>
                <a:defRPr/>
              </a:pPr>
              <a:t>26</a:t>
            </a:fld>
            <a:endParaRPr lang="en-US" altLang="th-TH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>
              <a:buFontTx/>
              <a:buAutoNum type="arabicPeriod"/>
            </a:pPr>
            <a:r>
              <a:rPr lang="th-TH" altLang="th-TH" smtClean="0"/>
              <a:t>รัฐบาลกำหนดงานอุบัติเหตุจราจรเป็นแผนแม่บท วาระแห่งชาติ  //</a:t>
            </a:r>
          </a:p>
          <a:p>
            <a:pPr marL="236538" indent="-236538">
              <a:buFontTx/>
              <a:buAutoNum type="arabicPeriod"/>
            </a:pPr>
            <a:r>
              <a:rPr lang="th-TH" altLang="th-TH" smtClean="0"/>
              <a:t>มีเป้าหมาย ลด อัตราการเสียชีวิตลง 50</a:t>
            </a:r>
            <a:r>
              <a:rPr lang="en-US" altLang="th-TH" smtClean="0"/>
              <a:t>% </a:t>
            </a:r>
            <a:r>
              <a:rPr lang="th-TH" altLang="th-TH" smtClean="0"/>
              <a:t>ในปี 2554-63 //</a:t>
            </a:r>
          </a:p>
          <a:p>
            <a:pPr marL="236538" indent="-236538">
              <a:buFontTx/>
              <a:buAutoNum type="arabicPeriod"/>
            </a:pPr>
            <a:r>
              <a:rPr lang="th-TH" altLang="th-TH" smtClean="0"/>
              <a:t>ดำเนินงานผ่านทาง ศปถ</a:t>
            </a:r>
            <a:r>
              <a:rPr lang="en-US" altLang="th-TH" smtClean="0"/>
              <a:t> </a:t>
            </a:r>
            <a:r>
              <a:rPr lang="th-TH" altLang="th-TH" smtClean="0"/>
              <a:t>ประกอบด้วยหน่วยราชการส่วนกลางร่วมกับเครือข่ายเอกชน ไปสู่ ระดับจังหวัด //</a:t>
            </a:r>
          </a:p>
          <a:p>
            <a:pPr marL="236538" indent="-236538">
              <a:buFontTx/>
              <a:buAutoNum type="arabicPeriod"/>
            </a:pPr>
            <a:r>
              <a:rPr lang="th-TH" altLang="th-TH" smtClean="0"/>
              <a:t>ศปถ ประกอบด้วย 6 อนุกรรมการ //</a:t>
            </a:r>
          </a:p>
          <a:p>
            <a:pPr marL="236538" indent="-236538">
              <a:buFontTx/>
              <a:buAutoNum type="arabicPeriod"/>
            </a:pPr>
            <a:r>
              <a:rPr lang="th-TH" altLang="th-TH" smtClean="0"/>
              <a:t>สธ รับผิดขอบ อนุกรรมการ 5. </a:t>
            </a:r>
            <a:r>
              <a:rPr lang="en-US" altLang="th-TH" smtClean="0"/>
              <a:t>Post-crash care </a:t>
            </a:r>
            <a:r>
              <a:rPr lang="th-TH" altLang="th-TH" smtClean="0"/>
              <a:t>และ 6. </a:t>
            </a:r>
            <a:r>
              <a:rPr lang="en-US" altLang="th-TH" smtClean="0"/>
              <a:t>Information and evaluation</a:t>
            </a:r>
            <a:r>
              <a:rPr lang="th-TH" altLang="th-TH" smtClean="0"/>
              <a:t> //</a:t>
            </a:r>
          </a:p>
          <a:p>
            <a:pPr marL="236538" indent="-236538"/>
            <a:endParaRPr lang="en-US" altLang="th-TH" smtClean="0"/>
          </a:p>
          <a:p>
            <a:pPr marL="236538" indent="-236538">
              <a:buFontTx/>
              <a:buAutoNum type="arabicPeriod"/>
            </a:pPr>
            <a:endParaRPr lang="en-US" alt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4E73A4-02A5-48F2-B9B3-6A6FC09B6B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dirty="0" smtClean="0"/>
              <a:t>บทบาทของกระทรวงสาธารณสุขประกอบด้วย </a:t>
            </a:r>
          </a:p>
          <a:p>
            <a:pPr marL="238161" indent="-238161">
              <a:buFontTx/>
              <a:buAutoNum type="arabicPeriod"/>
              <a:defRPr/>
            </a:pPr>
            <a:r>
              <a:rPr lang="th-TH" dirty="0" smtClean="0"/>
              <a:t>มาตรการด้านการจัดการข้อมูล</a:t>
            </a:r>
          </a:p>
          <a:p>
            <a:pPr marL="238161" indent="-238161">
              <a:buFontTx/>
              <a:buAutoNum type="arabicPeriod"/>
              <a:defRPr/>
            </a:pPr>
            <a:r>
              <a:rPr lang="th-TH" dirty="0" smtClean="0"/>
              <a:t>มาตรการด้านการนำข้อมูลไปสู่การวางแผนแลปฏิบัติ ทั้งหน่วยงานในและนอกกระทรวง ในการป้องกันและดูแลผู้บาดเจ็บหรือเสียชีวิต</a:t>
            </a:r>
          </a:p>
          <a:p>
            <a:pPr marL="238161" indent="-238161">
              <a:buFontTx/>
              <a:buAutoNum type="arabicPeriod"/>
              <a:defRPr/>
            </a:pPr>
            <a:r>
              <a:rPr lang="th-TH" dirty="0" smtClean="0"/>
              <a:t>การพัฒนาคุณภาพการตอบสนองหลังเกิดอุบัติเหตุ ทั้งการนำส่งและการรักษา</a:t>
            </a:r>
          </a:p>
          <a:p>
            <a:pPr marL="238161" indent="-238161">
              <a:defRPr/>
            </a:pPr>
            <a:endParaRPr lang="th-TH" dirty="0" smtClean="0"/>
          </a:p>
          <a:p>
            <a:pPr marL="238161" indent="-238161">
              <a:defRPr/>
            </a:pPr>
            <a:r>
              <a:rPr lang="th-TH" sz="1600" dirty="0"/>
              <a:t>บทบาทหลักของกรม คร. คือ ข้อ  1 และ 2 คือการพัฒนาระบบข้อมูลและนำไปสู่การปฏิบัติ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346F67-5854-4D8B-A177-6CFA9EF9926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dirty="0" smtClean="0"/>
              <a:t>บทบาทของกระทรวงสาธารณสุขประกอบด้วย </a:t>
            </a:r>
          </a:p>
          <a:p>
            <a:pPr marL="238161" indent="-238161">
              <a:buFontTx/>
              <a:buAutoNum type="arabicPeriod"/>
              <a:defRPr/>
            </a:pPr>
            <a:r>
              <a:rPr lang="th-TH" dirty="0" smtClean="0"/>
              <a:t>มาตรการด้านการจัดการข้อมูล</a:t>
            </a:r>
          </a:p>
          <a:p>
            <a:pPr marL="238161" indent="-238161">
              <a:buFontTx/>
              <a:buAutoNum type="arabicPeriod"/>
              <a:defRPr/>
            </a:pPr>
            <a:r>
              <a:rPr lang="th-TH" dirty="0" smtClean="0"/>
              <a:t>มาตรการด้านการนำข้อมูลไปสู่การวางแผนแลปฏิบัติ ทั้งหน่วยงานในและนอกกระทรวง ในการป้องกันและดูแลผู้บาดเจ็บหรือเสียชีวิต</a:t>
            </a:r>
          </a:p>
          <a:p>
            <a:pPr marL="238161" indent="-238161">
              <a:buFontTx/>
              <a:buAutoNum type="arabicPeriod"/>
              <a:defRPr/>
            </a:pPr>
            <a:r>
              <a:rPr lang="th-TH" dirty="0" smtClean="0"/>
              <a:t>การพัฒนาคุณภาพการตอบสนองหลังเกิดอุบัติเหตุ ทั้งการนำส่งและการรักษา</a:t>
            </a:r>
          </a:p>
          <a:p>
            <a:pPr marL="238161" indent="-238161">
              <a:defRPr/>
            </a:pPr>
            <a:endParaRPr lang="th-TH" dirty="0" smtClean="0"/>
          </a:p>
          <a:p>
            <a:pPr marL="238161" indent="-238161">
              <a:defRPr/>
            </a:pPr>
            <a:r>
              <a:rPr lang="th-TH" sz="1600" dirty="0"/>
              <a:t>บทบาทหลักของกรม คร. คือ ข้อ  1 และ 2 คือการพัฒนาระบบข้อมูลและนำไปสู่การปฏิบัติ</a:t>
            </a:r>
            <a:endParaRPr lang="en-US" sz="1600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C012BE-DAB1-417B-926B-D8F0F5650FD3}" type="slidenum">
              <a:rPr lang="en-US" altLang="th-TH" smtClean="0"/>
              <a:pPr>
                <a:defRPr/>
              </a:pPr>
              <a:t>29</a:t>
            </a:fld>
            <a:endParaRPr lang="en-US" alt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th-TH" altLang="th-TH" smtClean="0"/>
          </a:p>
        </p:txBody>
      </p:sp>
      <p:sp>
        <p:nvSpPr>
          <p:cNvPr id="2867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4569" indent="-2748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933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39072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7880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1854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5827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9801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3774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B49C6A4-2E22-478E-B513-157DC5766581}" type="slidenum">
              <a:rPr lang="en-US" altLang="th-TH" sz="1300"/>
              <a:pPr eaLnBrk="1" hangingPunct="1">
                <a:spcBef>
                  <a:spcPct val="0"/>
                </a:spcBef>
                <a:defRPr/>
              </a:pPr>
              <a:t>30</a:t>
            </a:fld>
            <a:endParaRPr lang="th-TH" altLang="th-TH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th-TH" altLang="th-TH" smtClean="0"/>
          </a:p>
        </p:txBody>
      </p:sp>
      <p:sp>
        <p:nvSpPr>
          <p:cNvPr id="297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4569" indent="-2748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933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39072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7880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1854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5827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9801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3774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6F4B28F-3072-489D-9E6A-3F3F2943968C}" type="slidenum">
              <a:rPr lang="en-US" altLang="th-TH" sz="1300"/>
              <a:pPr eaLnBrk="1" hangingPunct="1">
                <a:spcBef>
                  <a:spcPct val="0"/>
                </a:spcBef>
                <a:defRPr/>
              </a:pPr>
              <a:t>35</a:t>
            </a:fld>
            <a:endParaRPr lang="th-TH" altLang="th-TH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th-TH" altLang="th-TH" smtClean="0"/>
              <a:t> </a:t>
            </a:r>
          </a:p>
        </p:txBody>
      </p:sp>
      <p:sp>
        <p:nvSpPr>
          <p:cNvPr id="3072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14569" indent="-2748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09933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39072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1978807" indent="-21986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1854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85827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298012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37747" indent="-2198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F293CF9-9734-4423-84B9-AD2271D09D65}" type="slidenum">
              <a:rPr lang="en-US" altLang="th-TH" sz="1300"/>
              <a:pPr eaLnBrk="1" hangingPunct="1">
                <a:spcBef>
                  <a:spcPct val="0"/>
                </a:spcBef>
                <a:defRPr/>
              </a:pPr>
              <a:t>36</a:t>
            </a:fld>
            <a:endParaRPr lang="th-TH" altLang="th-TH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94F7-DF0C-4825-8C1C-B678930FDAE6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A9A884-CFDE-4825-B910-73143D7507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94F7-DF0C-4825-8C1C-B678930FDAE6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A884-CFDE-4825-B910-73143D7507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94F7-DF0C-4825-8C1C-B678930FDAE6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A884-CFDE-4825-B910-73143D7507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4106-3F18-4214-84FF-FEA9DE51A1B7}" type="datetimeFigureOut">
              <a:rPr lang="th-TH"/>
              <a:pPr>
                <a:defRPr/>
              </a:pPr>
              <a:t>27/02/57</a:t>
            </a:fld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CEAC0-881F-4DF9-A641-EB89D500CB9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94F7-DF0C-4825-8C1C-B678930FDAE6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A884-CFDE-4825-B910-73143D7507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94F7-DF0C-4825-8C1C-B678930FDAE6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A9A884-CFDE-4825-B910-73143D7507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94F7-DF0C-4825-8C1C-B678930FDAE6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A884-CFDE-4825-B910-73143D7507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94F7-DF0C-4825-8C1C-B678930FDAE6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A884-CFDE-4825-B910-73143D7507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94F7-DF0C-4825-8C1C-B678930FDAE6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A884-CFDE-4825-B910-73143D7507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94F7-DF0C-4825-8C1C-B678930FDAE6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A884-CFDE-4825-B910-73143D750757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94F7-DF0C-4825-8C1C-B678930FDAE6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9A884-CFDE-4825-B910-73143D7507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94F7-DF0C-4825-8C1C-B678930FDAE6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A9A884-CFDE-4825-B910-73143D750757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2094F7-DF0C-4825-8C1C-B678930FDAE6}" type="datetimeFigureOut">
              <a:rPr lang="th-TH" smtClean="0"/>
              <a:pPr/>
              <a:t>27/02/57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A9A884-CFDE-4825-B910-73143D75075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95536" y="3429000"/>
            <a:ext cx="849694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ภารกิจหลัก.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ติดตามนโยบายและยุทธศาสตร์กระทรวง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จังหวัดพระนครศรีอยุธยา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เขตบริการสุขภาพที่ 4  </a:t>
            </a:r>
            <a:endParaRPr lang="th-TH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รอบที่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25-27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กุมภาพันธ์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2557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155679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ผลการตรวจราชการระดับจังหวัด ปีงบประมาณ พ.ศ. 2557</a:t>
            </a:r>
          </a:p>
        </p:txBody>
      </p:sp>
    </p:spTree>
    <p:extLst>
      <p:ext uri="{BB962C8B-B14F-4D97-AF65-F5344CB8AC3E}">
        <p14:creationId xmlns:p14="http://schemas.microsoft.com/office/powerpoint/2010/main" xmlns="" val="8105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ผลการดำเนินงานการเฝ้าระวังในเด็กวัยเรียน(</a:t>
            </a:r>
            <a:r>
              <a:rPr lang="en-US" sz="4000" b="1" smtClean="0">
                <a:latin typeface="Tahoma" pitchFamily="34" charset="0"/>
                <a:cs typeface="Tahoma" pitchFamily="34" charset="0"/>
              </a:rPr>
              <a:t>5-14</a:t>
            </a:r>
            <a:r>
              <a:rPr lang="th-TH" sz="4000" b="1" smtClean="0">
                <a:latin typeface="Tahoma" pitchFamily="34" charset="0"/>
                <a:cs typeface="Tahoma" pitchFamily="34" charset="0"/>
              </a:rPr>
              <a:t>ปี) </a:t>
            </a:r>
            <a:r>
              <a:rPr lang="en-US" sz="4000" b="1" smtClean="0">
                <a:latin typeface="Tahoma" pitchFamily="34" charset="0"/>
                <a:cs typeface="Tahoma" pitchFamily="34" charset="0"/>
              </a:rPr>
              <a:t>IQ</a:t>
            </a:r>
            <a:r>
              <a:rPr lang="th-TH" sz="4000" b="1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4000" b="1" smtClean="0">
                <a:latin typeface="Tahoma" pitchFamily="34" charset="0"/>
                <a:cs typeface="Tahoma" pitchFamily="34" charset="0"/>
              </a:rPr>
              <a:t>EQ</a:t>
            </a:r>
            <a:endParaRPr lang="th-TH" sz="40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395288" y="1844675"/>
            <a:ext cx="8445500" cy="4597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sz="3600" b="1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เชิงคุณภาพ</a:t>
            </a:r>
            <a:endParaRPr lang="en-US" sz="3600" b="1" smtClean="0">
              <a:solidFill>
                <a:schemeClr val="hlink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sz="3600" b="1" smtClean="0">
                <a:latin typeface="Tahoma" pitchFamily="34" charset="0"/>
                <a:cs typeface="Tahoma" pitchFamily="34" charset="0"/>
              </a:rPr>
              <a:t>   จังหวัดมีแผนงาน/โครงการในการพัฒนาศักยภาพบุคลากรสาธารณสุขให้มีความรู้เกี่ยวกับความผิดปกติของพัฒนาการที่พบในวัยเรียน(ต่อยอด)  รวมทั้งเครื่องมือในการคัดกรองและแนวทางการดูแลช่วยเหลือเบื้องต้น   ซึ่งจะดำเนินการเดือนมีนาคม </a:t>
            </a:r>
            <a:r>
              <a:rPr lang="en-US" sz="3600" b="1" smtClean="0">
                <a:latin typeface="Tahoma" pitchFamily="34" charset="0"/>
                <a:cs typeface="Tahoma" pitchFamily="34" charset="0"/>
              </a:rPr>
              <a:t>2557</a:t>
            </a:r>
          </a:p>
          <a:p>
            <a:endParaRPr lang="th-TH" sz="360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/>
        </p:nvGraphicFramePr>
        <p:xfrm>
          <a:off x="152400" y="990600"/>
          <a:ext cx="8915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ตัวเชื่อมต่อตรง 4"/>
          <p:cNvCxnSpPr/>
          <p:nvPr/>
        </p:nvCxnSpPr>
        <p:spPr>
          <a:xfrm>
            <a:off x="685800" y="2190750"/>
            <a:ext cx="83058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89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300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6248400"/>
            <a:ext cx="389722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</a:t>
            </a:r>
            <a:r>
              <a:rPr lang="en-US" sz="1600" b="1" dirty="0" smtClean="0"/>
              <a:t> </a:t>
            </a:r>
            <a:r>
              <a:rPr lang="th-TH" sz="1000" b="1" dirty="0" smtClean="0">
                <a:latin typeface="Tahoma" pitchFamily="34" charset="0"/>
                <a:cs typeface="Tahoma" pitchFamily="34" charset="0"/>
              </a:rPr>
              <a:t>โรงพยาบาลผ่านเกณฑ์ </a:t>
            </a:r>
            <a:r>
              <a:rPr lang="en-US" sz="1000" b="1" dirty="0" smtClean="0">
                <a:latin typeface="Tahoma" pitchFamily="34" charset="0"/>
                <a:cs typeface="Tahoma" pitchFamily="34" charset="0"/>
              </a:rPr>
              <a:t>YFHS   </a:t>
            </a:r>
            <a:r>
              <a:rPr lang="th-TH" sz="1600" b="1" dirty="0" smtClean="0">
                <a:sym typeface="Symbol"/>
              </a:rPr>
              <a:t></a:t>
            </a:r>
            <a:r>
              <a:rPr lang="th-TH" sz="1600" b="1" dirty="0" smtClean="0"/>
              <a:t>  </a:t>
            </a:r>
            <a:r>
              <a:rPr lang="th-TH" sz="1000" b="1" dirty="0" smtClean="0">
                <a:latin typeface="Tahoma" pitchFamily="34" charset="0"/>
                <a:cs typeface="Tahoma" pitchFamily="34" charset="0"/>
              </a:rPr>
              <a:t>อำเภออนามัยการเจริญพันธุ์</a:t>
            </a:r>
            <a:endParaRPr lang="en-US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52400" y="0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อัตราการคลอดในมารดาอายุ 15-19 ปี</a:t>
            </a:r>
          </a:p>
          <a:p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(ไม่เกิน 50 ต่อพันประชากรหญิงอายุ 15-19 ปี)</a:t>
            </a:r>
          </a:p>
          <a:p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		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จ.พระนครศรีอยุธยา (แยกรายอำเภอ)</a:t>
            </a:r>
            <a:endParaRPr lang="th-TH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8682" y="2371725"/>
            <a:ext cx="4969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000" b="1" dirty="0" smtClean="0">
                <a:latin typeface="Tahoma" pitchFamily="34" charset="0"/>
                <a:cs typeface="Tahoma" pitchFamily="34" charset="0"/>
              </a:rPr>
              <a:t>แหล่งข้อมูล </a:t>
            </a:r>
            <a:r>
              <a:rPr lang="en-US" sz="1000" b="1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th-TH" sz="1000" b="1" dirty="0" smtClean="0">
                <a:latin typeface="Tahoma" pitchFamily="34" charset="0"/>
                <a:cs typeface="Tahoma" pitchFamily="34" charset="0"/>
              </a:rPr>
              <a:t> รายงานจากศูนย์อนามัยที่ 1 และ 2  ปี 2556</a:t>
            </a:r>
            <a:r>
              <a:rPr lang="en-US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000" b="1" dirty="0" smtClean="0">
                <a:latin typeface="Tahoma" pitchFamily="34" charset="0"/>
                <a:cs typeface="Tahoma" pitchFamily="34" charset="0"/>
              </a:rPr>
              <a:t>(ต.ค.2555 – ก.ย. 2556)</a:t>
            </a:r>
          </a:p>
          <a:p>
            <a:pPr>
              <a:spcBef>
                <a:spcPts val="600"/>
              </a:spcBef>
            </a:pPr>
            <a:r>
              <a:rPr lang="th-TH" sz="1000" b="1" dirty="0" smtClean="0">
                <a:latin typeface="Tahoma" pitchFamily="34" charset="0"/>
                <a:cs typeface="Tahoma" pitchFamily="34" charset="0"/>
              </a:rPr>
              <a:t>แหล่งข้อมูล </a:t>
            </a:r>
            <a:r>
              <a:rPr lang="en-US" sz="1000" b="1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th-TH" sz="1000" b="1" dirty="0" smtClean="0">
                <a:latin typeface="Tahoma" pitchFamily="34" charset="0"/>
                <a:cs typeface="Tahoma" pitchFamily="34" charset="0"/>
              </a:rPr>
              <a:t> รายงาน 21 แฟ้ม สำนักงานสาธารณสุขจังหวัดพระนครศรีอยุธยา</a:t>
            </a:r>
            <a:r>
              <a:rPr lang="en-US" sz="1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000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th-TH" sz="1000" b="1" dirty="0" smtClean="0">
                <a:latin typeface="Tahoma" pitchFamily="34" charset="0"/>
                <a:cs typeface="Tahoma" pitchFamily="34" charset="0"/>
              </a:rPr>
              <a:t>                      </a:t>
            </a:r>
            <a:r>
              <a:rPr lang="th-TH" sz="1000" b="1" dirty="0" err="1" smtClean="0">
                <a:latin typeface="Tahoma" pitchFamily="34" charset="0"/>
                <a:cs typeface="Tahoma" pitchFamily="34" charset="0"/>
              </a:rPr>
              <a:t>ไตรมาส</a:t>
            </a:r>
            <a:r>
              <a:rPr lang="th-TH" sz="1000" b="1" dirty="0" smtClean="0">
                <a:latin typeface="Tahoma" pitchFamily="34" charset="0"/>
                <a:cs typeface="Tahoma" pitchFamily="34" charset="0"/>
              </a:rPr>
              <a:t>แรกปีงบประมาณ 2557 (ต.ค. - ธ.ค. 2556)</a:t>
            </a:r>
            <a:endParaRPr lang="en-US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2286000" y="2438400"/>
            <a:ext cx="228600" cy="152400"/>
          </a:xfrm>
          <a:prstGeom prst="rect">
            <a:avLst/>
          </a:prstGeom>
          <a:solidFill>
            <a:srgbClr val="BEE13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2286000" y="2667000"/>
            <a:ext cx="228600" cy="152400"/>
          </a:xfrm>
          <a:prstGeom prst="rect">
            <a:avLst/>
          </a:prstGeom>
          <a:solidFill>
            <a:srgbClr val="004C2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3200400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sym typeface="Symbol"/>
              </a:rPr>
              <a:t></a:t>
            </a:r>
            <a:endParaRPr lang="en-US" b="1" dirty="0" smtClean="0">
              <a:sym typeface="Symbol"/>
            </a:endParaRPr>
          </a:p>
          <a:p>
            <a:pPr algn="ctr"/>
            <a:r>
              <a:rPr lang="en-US" b="1" dirty="0" smtClean="0"/>
              <a:t>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4419600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sym typeface="Symbol"/>
              </a:rPr>
              <a:t></a:t>
            </a:r>
            <a:endParaRPr lang="en-US" b="1" dirty="0" smtClean="0">
              <a:sym typeface="Symbol"/>
            </a:endParaRPr>
          </a:p>
          <a:p>
            <a:pPr algn="ctr"/>
            <a:r>
              <a:rPr lang="en-US" b="1" dirty="0" smtClean="0"/>
              <a:t>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4267200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sym typeface="Symbol"/>
              </a:rPr>
              <a:t></a:t>
            </a:r>
            <a:endParaRPr lang="en-US" b="1" dirty="0" smtClean="0">
              <a:sym typeface="Symbol"/>
            </a:endParaRPr>
          </a:p>
          <a:p>
            <a:pPr algn="ctr"/>
            <a:r>
              <a:rPr lang="en-US" b="1" dirty="0" smtClean="0"/>
              <a:t>*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97618" y="4038600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sym typeface="Symbol"/>
              </a:rPr>
              <a:t></a:t>
            </a:r>
            <a:endParaRPr lang="en-US" b="1" dirty="0" smtClean="0">
              <a:sym typeface="Symbol"/>
            </a:endParaRPr>
          </a:p>
          <a:p>
            <a:pPr algn="ctr"/>
            <a:r>
              <a:rPr lang="en-US" b="1" dirty="0" smtClean="0"/>
              <a:t>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80714" y="4140678"/>
            <a:ext cx="32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sym typeface="Symbol"/>
              </a:rPr>
              <a:t></a:t>
            </a:r>
            <a:endParaRPr lang="en-US" b="1" dirty="0" smtClean="0">
              <a:sym typeface="Symbol"/>
            </a:endParaRPr>
          </a:p>
          <a:p>
            <a:pPr algn="ctr"/>
            <a:r>
              <a:rPr lang="en-US" b="1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28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002234"/>
          </a:xfrm>
        </p:spPr>
        <p:txBody>
          <a:bodyPr>
            <a:normAutofit fontScale="90000"/>
          </a:bodyPr>
          <a:lstStyle/>
          <a:p>
            <a:pPr algn="l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คณะที่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ประเด็นการตรวจราชการ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</a:t>
            </a:r>
            <a:r>
              <a:rPr lang="th-TH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ผลการดำเนินงาน 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plan </a:t>
            </a:r>
            <a:b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2.1.4 </a:t>
            </a:r>
            <a:r>
              <a:rPr lang="th-TH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การพัฒนาระบบทารกแรกเกิด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1059" y="2420888"/>
            <a:ext cx="8712968" cy="15841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 </a:t>
            </a:r>
            <a:r>
              <a:rPr lang="th-TH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คุณภาพของรพ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.16</a:t>
            </a:r>
            <a:r>
              <a:rPr lang="th-TH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แห่งผ่านเกณฑ์ 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</a:t>
            </a:r>
            <a:r>
              <a:rPr lang="th-TH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ภายใต้การดำเนินงานโครงการสายใยรักแห่งครอบครัว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(เป้าหมาย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ไม่น้อยกว่าร้อยละ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43" y="4235896"/>
            <a:ext cx="4750018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ปัจจัยที่ทำให้การดำเนินงานสำเร็จ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189" y="5013176"/>
            <a:ext cx="873895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400" dirty="0" smtClean="0">
                <a:latin typeface="Tahoma" pitchFamily="34" charset="0"/>
                <a:cs typeface="Tahoma" pitchFamily="34" charset="0"/>
              </a:rPr>
              <a:t>มีคณะกรรมการพัฒนาคุณภาพระบบบริการ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  แบ่งกลุ่มการดูแลของ รพช. เป็น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Node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แม่ข่าย 6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Node </a:t>
            </a:r>
            <a:endParaRPr lang="th-TH" sz="2400" dirty="0" smtClean="0">
              <a:latin typeface="Tahoma" pitchFamily="34" charset="0"/>
              <a:cs typeface="Tahoma" pitchFamily="34" charset="0"/>
            </a:endParaRPr>
          </a:p>
          <a:p>
            <a:r>
              <a:rPr lang="th-TH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   (14 มีค.57 ประชุมทั้งจังหวัดและทบทวนการเก็บข้อมูล)</a:t>
            </a:r>
          </a:p>
        </p:txBody>
      </p:sp>
    </p:spTree>
    <p:extLst>
      <p:ext uri="{BB962C8B-B14F-4D97-AF65-F5344CB8AC3E}">
        <p14:creationId xmlns:p14="http://schemas.microsoft.com/office/powerpoint/2010/main" xmlns="" val="24542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5719565"/>
              </p:ext>
            </p:extLst>
          </p:nvPr>
        </p:nvGraphicFramePr>
        <p:xfrm>
          <a:off x="179512" y="404664"/>
          <a:ext cx="8763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429"/>
                <a:gridCol w="1330098"/>
                <a:gridCol w="1251857"/>
                <a:gridCol w="1173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ahoma" pitchFamily="34" charset="0"/>
                          <a:cs typeface="Tahoma" pitchFamily="34" charset="0"/>
                        </a:rPr>
                        <a:t>ตัวชึ้</a:t>
                      </a:r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วัด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ผลงาน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ปี 2556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ผลงาน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ปี 2557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หญิงตั้งครรภ์ได้รับบริการ </a:t>
                      </a:r>
                      <a:r>
                        <a:rPr lang="en-US" sz="2400" dirty="0" smtClean="0">
                          <a:latin typeface="Tahoma" pitchFamily="34" charset="0"/>
                          <a:cs typeface="Tahoma" pitchFamily="34" charset="0"/>
                        </a:rPr>
                        <a:t>ANC </a:t>
                      </a: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    คุณภาพ</a:t>
                      </a:r>
                      <a:endParaRPr lang="en-US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70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100%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100%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หญิงตั้งครรภ์ได้รับการฝากครรภ์ครบ</a:t>
                      </a:r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   5 ครั้งตามเกณฑ์</a:t>
                      </a:r>
                      <a:endParaRPr lang="en-US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25.13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25.8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หญิงตั้งครรภ์ได้รับการฝากครรภ์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400" dirty="0" smtClean="0">
                          <a:latin typeface="Tahoma" pitchFamily="34" charset="0"/>
                          <a:cs typeface="Tahoma" pitchFamily="34" charset="0"/>
                        </a:rPr>
                        <a:t>    ครั้งแรก </a:t>
                      </a:r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≤ 12 สัปดาห์</a:t>
                      </a:r>
                      <a:endParaRPr lang="en-US" sz="2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60.56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cs typeface="Tahoma" pitchFamily="34" charset="0"/>
                        </a:rPr>
                        <a:t>67.21</a:t>
                      </a:r>
                      <a:r>
                        <a:rPr lang="en-US" sz="20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2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792239"/>
              </p:ext>
            </p:extLst>
          </p:nvPr>
        </p:nvGraphicFramePr>
        <p:xfrm>
          <a:off x="251520" y="3717032"/>
          <a:ext cx="871296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5328592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ข้อสังเกต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สาเหตุ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ถึงแม้มีบริการคุณภาพแต่กลุ่มเป้าหมายเข้าถึงน้อย</a:t>
                      </a:r>
                    </a:p>
                    <a:p>
                      <a:endParaRPr lang="th-TH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กรณีการฝากครรภ์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ครั้ง</a:t>
                      </a:r>
                    </a:p>
                    <a:p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early ANC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ความเป็นเมือง พื้นที่โรงงานอุตสาหกรรม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โดยเฉพาะอำเภอบางปะอิน</a:t>
                      </a:r>
                    </a:p>
                    <a:p>
                      <a:endParaRPr lang="th-TH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การรวมนับกลุ่มเสี่ยง</a:t>
                      </a:r>
                      <a:endParaRPr lang="en-US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การเก็บข้อมูล</a:t>
                      </a:r>
                      <a:r>
                        <a:rPr lang="th-TH" sz="2400" dirty="0" smtClean="0"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คลาดเคลื่อนเมื่อทบทวนแล้ว </a:t>
                      </a:r>
                      <a:r>
                        <a:rPr lang="th-TH" sz="2400" dirty="0" smtClean="0"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มีผลงานเพิ่มขึ้น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69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993571"/>
              </p:ext>
            </p:extLst>
          </p:nvPr>
        </p:nvGraphicFramePr>
        <p:xfrm>
          <a:off x="152400" y="1295400"/>
          <a:ext cx="8991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353353" y="457200"/>
            <a:ext cx="848584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หญิงตั้งครรภ์ฝากครรภ์ครบ 5 ครั้งตามเกณฑ์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ลูกศรเชื่อมต่อแบบตรง 2"/>
          <p:cNvCxnSpPr/>
          <p:nvPr/>
        </p:nvCxnSpPr>
        <p:spPr>
          <a:xfrm>
            <a:off x="899592" y="2564904"/>
            <a:ext cx="824440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63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3577011"/>
              </p:ext>
            </p:extLst>
          </p:nvPr>
        </p:nvGraphicFramePr>
        <p:xfrm>
          <a:off x="152400" y="1295400"/>
          <a:ext cx="8991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524000" y="381000"/>
            <a:ext cx="6324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ANC </a:t>
            </a:r>
            <a:r>
              <a:rPr lang="th-TH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ครั้งแรก ≤ 12 สัปดาห์</a:t>
            </a:r>
            <a:endParaRPr lang="th-TH" sz="32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" name="ลูกศรเชื่อมต่อแบบตรง 2"/>
          <p:cNvCxnSpPr/>
          <p:nvPr/>
        </p:nvCxnSpPr>
        <p:spPr>
          <a:xfrm>
            <a:off x="827584" y="3383930"/>
            <a:ext cx="831641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44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3062" y="260648"/>
            <a:ext cx="8712968" cy="187220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h-TH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ห้องคลอดคุณภาพ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ของรพ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แห่ง ผ่านเกณฑ์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(ยกเว้นรพ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บ้านแพรกที่ไม่มีการคลอด)</a:t>
            </a:r>
          </a:p>
          <a:p>
            <a:pPr marL="0" indent="0">
              <a:buNone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(เป้าหมาย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ไม่น้อยกว่าร้อยละ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endParaRPr lang="th-TH" dirty="0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8827944"/>
              </p:ext>
            </p:extLst>
          </p:nvPr>
        </p:nvGraphicFramePr>
        <p:xfrm>
          <a:off x="179512" y="2492896"/>
          <a:ext cx="8568952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3816424"/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ข้อสังเกต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สาเหตุ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2722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ถึงแม้ไม่พบอัตราการตายของมารดา ในปีงบประมาณ 2556 และใน</a:t>
                      </a:r>
                      <a:r>
                        <a:rPr lang="th-TH" altLang="th-TH" sz="1800" b="1" dirty="0" err="1" smtClean="0">
                          <a:latin typeface="Tahoma" pitchFamily="34" charset="0"/>
                          <a:cs typeface="Tahoma" pitchFamily="34" charset="0"/>
                        </a:rPr>
                        <a:t>ไตรมาส</a:t>
                      </a:r>
                      <a:r>
                        <a:rPr lang="th-TH" alt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แรกของปีงบ 57 </a:t>
                      </a:r>
                      <a:r>
                        <a:rPr lang="th-TH" altLang="th-TH" sz="1800" b="1" u="sng" dirty="0" smtClean="0">
                          <a:solidFill>
                            <a:schemeClr val="accent2"/>
                          </a:solidFill>
                          <a:latin typeface="Tahoma" pitchFamily="34" charset="0"/>
                          <a:cs typeface="Tahoma" pitchFamily="34" charset="0"/>
                        </a:rPr>
                        <a:t>ซึ่งเป็นสิ่งที่น่าชื่นชมในการทำงานที่มีประสิทธิภาพ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th-TH" sz="1800" b="1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แต่พบมีอัตราการตายปริกำเนิด ในภาพรวมจังหวัด คือ 10.73 </a:t>
                      </a:r>
                      <a:r>
                        <a:rPr lang="en-US" alt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th-TH" alt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1000 การเกิดมีชีพ (เกณฑ์ </a:t>
                      </a:r>
                      <a:r>
                        <a:rPr lang="en-US" alt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&lt; 9:1000 </a:t>
                      </a:r>
                      <a:r>
                        <a:rPr lang="th-TH" alt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การเกิดมีชีพ) </a:t>
                      </a:r>
                      <a:r>
                        <a:rPr lang="th-TH" altLang="th-TH" sz="1800" dirty="0" smtClean="0">
                          <a:latin typeface="Tahoma" pitchFamily="34" charset="0"/>
                          <a:cs typeface="Tahoma" pitchFamily="34" charset="0"/>
                        </a:rPr>
                        <a:t>และพบอัตราการตายสูงที่ รพ.พระนครศรีอยุธยา</a:t>
                      </a:r>
                      <a:r>
                        <a:rPr lang="th-TH" altLang="th-TH" sz="1800" b="1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th-TH" sz="1800" b="1" u="sng" dirty="0" smtClean="0">
                        <a:solidFill>
                          <a:schemeClr val="accent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th-TH" sz="1800" dirty="0" smtClean="0"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th-TH" sz="1800" dirty="0" smtClean="0"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th-TH" sz="1800" dirty="0" smtClean="0"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th-TH" sz="1800" dirty="0" smtClean="0"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th-TH" sz="1800" dirty="0" smtClean="0"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1800" dirty="0" smtClean="0"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รพ.พระนครศรีอยุธยา</a:t>
                      </a:r>
                      <a:r>
                        <a:rPr lang="th-TH" altLang="th-TH" sz="1800" b="1" dirty="0" smtClean="0"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เป็น</a:t>
                      </a:r>
                      <a:r>
                        <a:rPr lang="en-US" altLang="th-TH" sz="1800" b="1" dirty="0" smtClean="0"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excellence center </a:t>
                      </a:r>
                      <a:r>
                        <a:rPr lang="th-TH" altLang="th-TH" sz="1800" b="1" dirty="0" smtClean="0"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ระดับเขต</a:t>
                      </a:r>
                    </a:p>
                    <a:p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1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ชื่นชมและการสนับสนุน</a:t>
            </a:r>
            <a:endParaRPr lang="th-TH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ชื่นชมทีมพยาบาลสูติกรรม </a:t>
            </a:r>
            <a:r>
              <a:rPr lang="th-TH" sz="28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รพศ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th-TH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อยุธยา </a:t>
            </a:r>
            <a:r>
              <a:rPr lang="th-TH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จัดทำ</a:t>
            </a:r>
            <a:r>
              <a:rPr lang="en-US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checklist </a:t>
            </a:r>
            <a:r>
              <a:rPr lang="th-TH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ภาวะเสี่ยงที่มีความละเอียดในการกรอง</a:t>
            </a:r>
            <a:endParaRPr lang="en-US" sz="280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สนับสนุนโปรแกรม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 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เพื่อการคำนวณอายุครรภ์</a:t>
            </a:r>
          </a:p>
          <a:p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สื่อการสอน วีดีโอ สำหรับเริ่มคลินิกบูรณาการ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สานสายใย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รักแห่งครอบครัว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1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ความเชื่อมโยงบริการส่งเสริมสุขภาพป้องกันโรคทั้งระบบลดการเข้าสู่บริการ(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plan</a:t>
            </a:r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9406529"/>
              </p:ext>
            </p:extLst>
          </p:nvPr>
        </p:nvGraphicFramePr>
        <p:xfrm>
          <a:off x="539552" y="1484784"/>
          <a:ext cx="792088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5472608"/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ข้อค้นพบ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ประเด็น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จาก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</a:t>
                      </a:r>
                      <a:r>
                        <a:rPr lang="en-US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plan</a:t>
                      </a:r>
                      <a:endParaRPr lang="th-TH" sz="20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สาขาสูติกรรม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20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เชิงรุกกลุ่มหญิงตั้งครรภ์ในโรงงานอุตสาหกรรม,ออกวิทยุชุมชนเชิญชวนฝากครรภ์ครั้งแรกอายุครรภ์ </a:t>
                      </a:r>
                      <a:br>
                        <a:rPr lang="th-TH" sz="20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20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น้อยกว่า 12 สัปดาห์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20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มาตรฐานการป้องกันและการดูแลเพื่อลดการเจ็บครรภ์คลอดก่อนกำหนด ทั้งโรงพยาบาลตั้งแต่ระดับเขต จังหวัด </a:t>
                      </a:r>
                      <a:r>
                        <a:rPr lang="th-TH" sz="2000" b="0" dirty="0" err="1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รพท</a:t>
                      </a:r>
                      <a:r>
                        <a:rPr lang="th-TH" sz="20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th-TH" sz="2000" b="0" dirty="0" err="1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</a:t>
                      </a:r>
                      <a:r>
                        <a:rPr lang="th-TH" sz="20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รพ.สต. และการ</a:t>
                      </a:r>
                      <a:r>
                        <a:rPr lang="en-US" sz="20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Refer Back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1800" b="1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เปิดคลินิกบริการ</a:t>
                      </a:r>
                      <a:r>
                        <a:rPr lang="th-TH" sz="1800" b="1" dirty="0" err="1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บูรณา</a:t>
                      </a:r>
                      <a:r>
                        <a:rPr lang="th-TH" sz="1800" b="1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สานสายใยรัก </a:t>
                      </a:r>
                      <a:r>
                        <a:rPr lang="en-US" sz="1800" b="1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“</a:t>
                      </a:r>
                      <a:r>
                        <a:rPr lang="th-TH" sz="1800" b="1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เตรียมก่อนแต่ง,เตรียมก่อนท้อง,เตรียมก่อนคุม,หาทางออก</a:t>
                      </a:r>
                      <a:r>
                        <a:rPr lang="en-US" sz="1800" b="1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 </a:t>
                      </a:r>
                    </a:p>
                    <a:p>
                      <a:pPr marL="342865" indent="-342865" eaLnBrk="1" hangingPunct="1">
                        <a:spcBef>
                          <a:spcPts val="0"/>
                        </a:spcBef>
                        <a:buSzPct val="99000"/>
                        <a:defRPr/>
                      </a:pPr>
                      <a:r>
                        <a:rPr lang="en-US" sz="18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18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 ตรวจ </a:t>
                      </a:r>
                      <a:r>
                        <a:rPr lang="en-US" sz="18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Urine </a:t>
                      </a:r>
                      <a:r>
                        <a:rPr lang="en-US" sz="1800" b="0" dirty="0" err="1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Preg</a:t>
                      </a:r>
                      <a:r>
                        <a:rPr lang="en-US" sz="18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Test </a:t>
                      </a:r>
                      <a:r>
                        <a:rPr lang="th-TH" sz="18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ฟรีและฝากครรภ์ฟรีทุกสิทธิการรักษาเพื่อค้นหาหญิงตั้งครรภ์ ขึ้นทะเบียนและ </a:t>
                      </a:r>
                      <a:r>
                        <a:rPr lang="en-US" sz="18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Early ANC </a:t>
                      </a:r>
                      <a:r>
                        <a:rPr lang="th-TH" sz="18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ก่อน 12 สัปดาห์</a:t>
                      </a:r>
                    </a:p>
                    <a:p>
                      <a:pPr marL="342865" indent="-342865" eaLnBrk="1" hangingPunct="1">
                        <a:spcBef>
                          <a:spcPts val="0"/>
                        </a:spcBef>
                        <a:buSzPct val="99000"/>
                        <a:defRPr/>
                      </a:pPr>
                      <a:r>
                        <a:rPr lang="en-US" sz="18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1800" b="0" dirty="0" smtClean="0">
                          <a:solidFill>
                            <a:srgbClr val="0033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 ที่เป็นมิตรกับหญิงตั้งครรภ์ไม่พร้อม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69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ความเชื่อมโยงบริการส่งเสริมสุขภาพป้องกันโรคทั้งระบบลดการเข้าสู่บริการ(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plan</a:t>
            </a:r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)(ต่อ)</a:t>
            </a:r>
            <a:endParaRPr lang="th-T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9161060"/>
              </p:ext>
            </p:extLst>
          </p:nvPr>
        </p:nvGraphicFramePr>
        <p:xfrm>
          <a:off x="107504" y="1412776"/>
          <a:ext cx="8928992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006"/>
                <a:gridCol w="6788986"/>
              </a:tblGrid>
              <a:tr h="678933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ข้อค้นพบ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ประเด็น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073595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จาก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service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plan</a:t>
                      </a:r>
                      <a:endParaRPr lang="th-TH" sz="280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สาขา</a:t>
                      </a:r>
                      <a:r>
                        <a:rPr lang="en-US" sz="2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NCD</a:t>
                      </a:r>
                      <a:endParaRPr lang="th-TH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Tx/>
                        <a:buChar char="-"/>
                      </a:pP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ให้องค์กรปกครองส่วนท้องถิ่นร่วมจัดกิจกรรมและสนับสนุนงบประมาณ</a:t>
                      </a:r>
                    </a:p>
                    <a:p>
                      <a:pPr eaLnBrk="1" hangingPunct="1">
                        <a:buFontTx/>
                        <a:buChar char="-"/>
                      </a:pP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ภาคประชาชน </a:t>
                      </a:r>
                      <a:r>
                        <a:rPr lang="th-TH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อส</a:t>
                      </a: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ม.เข้ามามีส่วนร่วมในการดำเนินงาน</a:t>
                      </a:r>
                    </a:p>
                    <a:p>
                      <a:pPr eaLnBrk="1" hangingPunct="1">
                        <a:buFontTx/>
                        <a:buChar char="-"/>
                      </a:pPr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เสนา</a:t>
                      </a:r>
                      <a:r>
                        <a:rPr lang="en-US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28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โครงการเด็กไทยไร้พุง</a:t>
                      </a:r>
                    </a:p>
                    <a:p>
                      <a:pPr algn="l"/>
                      <a:r>
                        <a:rPr lang="th-TH" sz="28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</a:t>
                      </a:r>
                      <a:r>
                        <a:rPr lang="th-TH" altLang="th-TH" sz="28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โครงการปรับเปลี่ยนพฤติกรรมกลุ่มเสี่ยง/กลุ่มป่วย ใน รพ.และใน รพ.สต.  พัฒนาคลินิก </a:t>
                      </a:r>
                      <a:r>
                        <a:rPr lang="en-US" altLang="th-TH" sz="28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DPAC </a:t>
                      </a:r>
                      <a:r>
                        <a:rPr lang="th-TH" altLang="th-TH" sz="28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ทั้งใน รพ.และ รพ.สต.</a:t>
                      </a:r>
                      <a:r>
                        <a:rPr lang="en-US" altLang="th-TH" sz="28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2800" b="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ศูนย์การเรียนรู้องค์กรต้นแบบไร้พุง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16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imagesCAC29CX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198547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imagesCA8UVQ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412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1628800"/>
            <a:ext cx="741682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th-TH" alt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คณะที่</a:t>
            </a:r>
            <a:r>
              <a:rPr lang="en-US" alt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1:</a:t>
            </a:r>
            <a:r>
              <a:rPr lang="th-TH" alt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th-TH" altLang="th-TH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พัฒนาสุขภาพตามกลุ่มวัย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105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ความเชื่อมโยงบริการส่งเสริมสุขภาพป้องกันโรคทั้งระบบลดการเข้าสู่บริการ(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plan</a:t>
            </a:r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)(ต่อ)</a:t>
            </a:r>
            <a:endParaRPr lang="th-TH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9161060"/>
              </p:ext>
            </p:extLst>
          </p:nvPr>
        </p:nvGraphicFramePr>
        <p:xfrm>
          <a:off x="107504" y="1412776"/>
          <a:ext cx="8928992" cy="37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006"/>
                <a:gridCol w="6788986"/>
              </a:tblGrid>
              <a:tr h="576064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ข้อค้นพบ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ประเด็น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n w="10541" cmpd="sng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สาขา</a:t>
                      </a:r>
                      <a:r>
                        <a:rPr lang="th-TH" sz="2400" b="1" kern="0" dirty="0" smtClean="0">
                          <a:solidFill>
                            <a:srgbClr val="00349E">
                              <a:lumMod val="75000"/>
                            </a:srgbClr>
                          </a:solidFill>
                          <a:effectLst>
                            <a:outerShdw blurRad="38100" dist="38100" dir="2700000" algn="tl">
                              <a:sysClr val="window" lastClr="FFFFFF"/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โรคหลอดเลือดสมอง</a:t>
                      </a:r>
                    </a:p>
                    <a:p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kern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ส่งเสริมความรู้การป้องกันการเกิดโรคเนื่องจาก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ประชาชนขาดความรู้การป้องกันและลดปัจจัยเสี่ยงและ</a:t>
                      </a:r>
                      <a:r>
                        <a:rPr lang="th-TH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ผู้ป่วยยังเข้าถึงบริการได้ไม่ทั่วถึง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(เสนา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stroke corner</a:t>
                      </a:r>
                      <a:endParaRPr lang="th-TH" sz="2400" b="1" dirty="0" smtClean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ติดตามเยี่ยมผู้ป่วยในชุมชนโดยนักกายภาพบำบัด  อบรม </a:t>
                      </a:r>
                      <a:r>
                        <a:rPr lang="th-TH" sz="2400" b="1" dirty="0" err="1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อส</a:t>
                      </a:r>
                      <a:r>
                        <a:rPr lang="th-TH" sz="2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ม.ช่วยฟื้นฟูสภาพในชุมชน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tx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การส่งต่อผู้ป่วยสู่ชุมชนและการเยี่ยมบ้าน)</a:t>
                      </a:r>
                      <a:endParaRPr lang="th-TH" sz="2400" kern="0" dirty="0" smtClean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16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8101837"/>
              </p:ext>
            </p:extLst>
          </p:nvPr>
        </p:nvGraphicFramePr>
        <p:xfrm>
          <a:off x="455771" y="1556792"/>
          <a:ext cx="8352928" cy="483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120680"/>
              </a:tblGrid>
              <a:tr h="578530">
                <a:tc>
                  <a:txBody>
                    <a:bodyPr/>
                    <a:lstStyle/>
                    <a:p>
                      <a:r>
                        <a:rPr lang="th-TH" dirty="0" smtClean="0"/>
                        <a:t>ข้อค้นพบ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ประเด็น</a:t>
                      </a:r>
                      <a:endParaRPr lang="th-TH" dirty="0"/>
                    </a:p>
                  </a:txBody>
                  <a:tcPr/>
                </a:tc>
              </a:tr>
              <a:tr h="1725726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พบจาก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ยุทธศาสตร์สุขภาพจังหวัด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ระบุทุกหน่วยบริการมีระบบส่งต่อที่สอดคล้องตาม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plan 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นอกเหนือระบบส่งต่อ</a:t>
                      </a:r>
                      <a:r>
                        <a:rPr lang="th-TH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หากเพิ่มให้มี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ระบบส่งเสริมสุขภาพป้องกันโรคจากระบบสุขภาพอำเภอ</a:t>
                      </a:r>
                      <a:r>
                        <a:rPr lang="th-TH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ระบบสุขภาพชุมชน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ที่สอดคล้องตาม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 plan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เติมเต็ม เชื่อมโยงระบบสุขภาพทั้งระบบ(</a:t>
                      </a:r>
                      <a:r>
                        <a:rPr lang="th-TH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ยุทธ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2246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แต่ยังไม่เห็นชัดเช่น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</a:t>
                      </a:r>
                      <a:r>
                        <a:rPr lang="en-US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plan </a:t>
                      </a:r>
                      <a:r>
                        <a:rPr lang="th-TH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(เชื่อว่ามีในพื้นที่ แต่ยังไม่ได้นำเสนอ เช่นที่เสนา )</a:t>
                      </a:r>
                      <a:endParaRPr lang="th-TH" sz="20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ส่วนที่ควรนำเสนอให้เห็นภาพความเชื่อมโยงขาขึ้นคือ 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CUP 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มีการดำเนินงานเครือข่ายสุขภาพระดับอำเภอแบบมีส่วนร่วมอย่างไร และเชื่อมจากระบบสุขภาพชุมชนในเรื่องหมู่บ้านสร้างเสริมสุขภาพ แกนนำครอบครัว </a:t>
                      </a:r>
                      <a:r>
                        <a:rPr lang="th-TH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อสม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จว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สนับสนุนงบ</a:t>
                      </a:r>
                      <a:r>
                        <a:rPr lang="th-TH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ยุทธ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นี้มากที่สุดถึง 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ล้าน)</a:t>
                      </a:r>
                      <a:r>
                        <a:rPr lang="th-TH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อย่างไร(</a:t>
                      </a:r>
                      <a:r>
                        <a:rPr lang="th-TH" sz="2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ยุทธ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3,4</a:t>
                      </a:r>
                      <a:r>
                        <a:rPr lang="th-TH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2000" dirty="0" smtClean="0"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ในการส่งเสริมป้องกันโรคก่อนเข้าสูระบบบริการ(</a:t>
                      </a:r>
                      <a:r>
                        <a:rPr lang="en-US" sz="2000" dirty="0" smtClean="0"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service</a:t>
                      </a:r>
                      <a:r>
                        <a:rPr lang="en-US" sz="2000" baseline="0" dirty="0" smtClean="0"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plan</a:t>
                      </a:r>
                      <a:r>
                        <a:rPr lang="th-TH" sz="2000" baseline="0" dirty="0" smtClean="0"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2000" dirty="0" smtClean="0">
                        <a:solidFill>
                          <a:schemeClr val="accent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PP</a:t>
                      </a:r>
                      <a:r>
                        <a:rPr lang="en-US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board </a:t>
                      </a:r>
                      <a:r>
                        <a:rPr lang="th-TH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</a:t>
                      </a:r>
                      <a:endParaRPr lang="th-TH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ความเชื่อมโยงบริการส่งเสริมสุขภาพป้องกันโรคทั้งระบบลดการเข้าสู่บริการ(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plan</a:t>
            </a:r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)(ต่อ)</a:t>
            </a:r>
            <a:endParaRPr lang="th-TH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6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2132856"/>
            <a:ext cx="9144000" cy="44203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 descr="01_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0318" y="375706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สี่เหลี่ยมผืนผ้า 1"/>
          <p:cNvSpPr>
            <a:spLocks noChangeArrowheads="1"/>
          </p:cNvSpPr>
          <p:nvPr/>
        </p:nvSpPr>
        <p:spPr bwMode="auto">
          <a:xfrm>
            <a:off x="270277" y="2148778"/>
            <a:ext cx="840581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/>
            <a:r>
              <a:rPr lang="th-TH" sz="3200" b="1" dirty="0">
                <a:solidFill>
                  <a:srgbClr val="004C22"/>
                </a:solidFill>
                <a:latin typeface="Symbol" pitchFamily="18" charset="2"/>
                <a:cs typeface="Tahoma" charset="-34"/>
              </a:rPr>
              <a:t>ร้อยละ</a:t>
            </a:r>
            <a:r>
              <a:rPr lang="en-US" sz="3200" b="1" dirty="0">
                <a:solidFill>
                  <a:srgbClr val="004C22"/>
                </a:solidFill>
                <a:latin typeface="Tahoma" pitchFamily="34" charset="0"/>
                <a:cs typeface="Tahoma" pitchFamily="34" charset="0"/>
              </a:rPr>
              <a:t>WCC </a:t>
            </a:r>
            <a:r>
              <a:rPr lang="th-TH" sz="3200" b="1" dirty="0">
                <a:solidFill>
                  <a:srgbClr val="004C22"/>
                </a:solidFill>
                <a:latin typeface="Tahoma" pitchFamily="34" charset="0"/>
                <a:cs typeface="Tahoma" pitchFamily="34" charset="0"/>
              </a:rPr>
              <a:t>คุณภาพ </a:t>
            </a:r>
            <a:r>
              <a:rPr lang="th-TH" sz="3200" b="1" dirty="0">
                <a:solidFill>
                  <a:srgbClr val="004C22"/>
                </a:solidFill>
                <a:latin typeface="Symbol" pitchFamily="18" charset="2"/>
                <a:cs typeface="Tahoma" charset="-34"/>
              </a:rPr>
              <a:t>ไม่น้อยกว่า 70</a:t>
            </a:r>
          </a:p>
          <a:p>
            <a:pPr marL="533400" indent="-533400"/>
            <a:endParaRPr lang="th-TH" sz="2400" b="1" dirty="0">
              <a:solidFill>
                <a:srgbClr val="000000"/>
              </a:solidFill>
              <a:latin typeface="Symbol" pitchFamily="18" charset="2"/>
              <a:cs typeface="Tahoma" charset="-34"/>
            </a:endParaRPr>
          </a:p>
          <a:p>
            <a:pPr marL="533400" indent="-533400"/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ปี 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2556 </a:t>
            </a:r>
            <a:r>
              <a:rPr lang="th-TH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ดำเนินการตามเกณฑ์คุณภาพได้ร้อยละ 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100</a:t>
            </a:r>
            <a:endParaRPr lang="th-TH" sz="2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533400" indent="-533400"/>
            <a:r>
              <a:rPr lang="th-TH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4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รพท.</a:t>
            </a:r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1 แห่ง  </a:t>
            </a:r>
            <a:r>
              <a:rPr lang="th-TH" sz="24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รพช.</a:t>
            </a:r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14 แห่ง </a:t>
            </a:r>
            <a:r>
              <a:rPr lang="th-TH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และศูนย์</a:t>
            </a:r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แพทย์ </a:t>
            </a:r>
            <a:r>
              <a:rPr lang="th-TH" sz="24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รพศ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แห่ง</a:t>
            </a:r>
            <a:r>
              <a:rPr lang="th-TH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914400" indent="-422275"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มี</a:t>
            </a:r>
            <a:r>
              <a:rPr lang="th-TH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การดำเนินงานตามมาตรฐานที่กำหนด</a:t>
            </a:r>
          </a:p>
          <a:p>
            <a:pPr marL="914400" indent="-422275"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ยัง</a:t>
            </a:r>
            <a:r>
              <a:rPr lang="th-TH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ไม่มีการ</a:t>
            </a:r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เจาะ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Hct</a:t>
            </a:r>
            <a:r>
              <a:rPr lang="en-US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ในศูนย์แพทย์ แต่มีกุมารแพทย์ให้การดูแล</a:t>
            </a:r>
          </a:p>
          <a:p>
            <a:pPr marL="914400" indent="-422275"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ปี 2557 จะมี</a:t>
            </a:r>
            <a:r>
              <a:rPr lang="th-TH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การประเมิน</a:t>
            </a:r>
            <a:r>
              <a:rPr 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WCC </a:t>
            </a:r>
            <a:r>
              <a:rPr lang="th-TH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คุณภาพ</a:t>
            </a:r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ใน รพ.</a:t>
            </a:r>
            <a:r>
              <a:rPr lang="th-TH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ทุกแห่ง(</a:t>
            </a:r>
            <a:r>
              <a:rPr lang="th-TH" sz="24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เมย.</a:t>
            </a:r>
            <a:r>
              <a:rPr lang="th-TH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th-TH" sz="2400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มิย.</a:t>
            </a:r>
            <a:r>
              <a:rPr lang="th-TH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57)</a:t>
            </a:r>
          </a:p>
          <a:p>
            <a:pPr marL="533400" indent="-533400"/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1" name="สี่เหลี่ยมผืนผ้า 3"/>
          <p:cNvSpPr>
            <a:spLocks noChangeArrowheads="1"/>
          </p:cNvSpPr>
          <p:nvPr/>
        </p:nvSpPr>
        <p:spPr bwMode="auto">
          <a:xfrm>
            <a:off x="381000" y="0"/>
            <a:ext cx="83248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" lvl="1" indent="-6350"/>
            <a:r>
              <a:rPr lang="th-TH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คณะที่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</a:t>
            </a:r>
            <a:r>
              <a:rPr lang="th-TH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บริการคุณภาพ เข้าถึง</a:t>
            </a:r>
            <a:br>
              <a:rPr lang="th-TH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ประเด็นการตรวจราชการ</a:t>
            </a:r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 </a:t>
            </a:r>
            <a:r>
              <a:rPr lang="th-TH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ผลการจัดบริการเฉพาะ</a:t>
            </a:r>
            <a:endParaRPr lang="th-TH" sz="36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7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เชื่อมต่อตรง 12"/>
          <p:cNvSpPr/>
          <p:nvPr/>
        </p:nvSpPr>
        <p:spPr>
          <a:xfrm flipV="1">
            <a:off x="968992" y="2723864"/>
            <a:ext cx="8077200" cy="1524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xmlns="" val="1824403035"/>
              </p:ext>
            </p:extLst>
          </p:nvPr>
        </p:nvGraphicFramePr>
        <p:xfrm>
          <a:off x="533400" y="13716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61D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00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28600" y="159603"/>
            <a:ext cx="8610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300" b="1" dirty="0" smtClean="0">
                <a:latin typeface="Tahoma" pitchFamily="34" charset="0"/>
                <a:cs typeface="Tahoma" pitchFamily="34" charset="0"/>
              </a:rPr>
              <a:t>ร้อยละศูนย์เด็กเล็กคุณภาพ ไม่น้อยกว่า 70</a:t>
            </a:r>
          </a:p>
          <a:p>
            <a:r>
              <a:rPr lang="th-TH" sz="2300" b="1" dirty="0" smtClean="0">
                <a:latin typeface="Tahoma" pitchFamily="34" charset="0"/>
                <a:cs typeface="Tahoma" pitchFamily="34" charset="0"/>
              </a:rPr>
              <a:t>พระนครศรีอยุธยา </a:t>
            </a:r>
            <a:r>
              <a:rPr lang="th-TH" sz="23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(แยกรายอำเภอ)ปี</a:t>
            </a: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2556</a:t>
            </a:r>
            <a:endParaRPr lang="th-TH" sz="23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61.7.241.50/childent1/n.jpg"/>
          <p:cNvPicPr>
            <a:picLocks noChangeAspect="1" noChangeArrowheads="1"/>
          </p:cNvPicPr>
          <p:nvPr/>
        </p:nvPicPr>
        <p:blipFill>
          <a:blip r:embed="rId3" cstate="print"/>
          <a:srcRect t="40000"/>
          <a:stretch>
            <a:fillRect/>
          </a:stretch>
        </p:blipFill>
        <p:spPr bwMode="auto">
          <a:xfrm>
            <a:off x="6023429" y="0"/>
            <a:ext cx="3120571" cy="1219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" y="5983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tabLst>
                <a:tab pos="231775" algn="l"/>
              </a:tabLst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การประเมินศูนย์เด็กเล็ก ปี 2556 ในแต่ละพื้นที่ ใช้เกณฑ์ประเมินต่างกัน (ศูนย์เด็กเล็กคุณภาพ/ศูนย์เด็กเล็กน่าอยู่) ตามความพร้อมของพื้นที่ ผลการประเมินจึงแตกต่างกันมาก</a:t>
            </a:r>
          </a:p>
          <a:p>
            <a:pPr marL="231775" indent="-231775">
              <a:tabLst>
                <a:tab pos="231775" algn="l"/>
              </a:tabLst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ปีงบประมาณ 2557 จะใช้แบบประเมินศูนย์เด็กเล็กคุณภาพทั้งจังหวัด ประเมินตนเองช่วงเมษายน /จังหวัดสุ่มประเมิน พฤษภาคม</a:t>
            </a:r>
            <a:endParaRPr lang="en-US" sz="12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6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90575" y="476250"/>
            <a:ext cx="8353425" cy="2087563"/>
          </a:xfrm>
          <a:solidFill>
            <a:srgbClr val="FFFFCC"/>
          </a:solidFill>
          <a:ln>
            <a:solidFill>
              <a:srgbClr val="00B0F0"/>
            </a:solidFill>
          </a:ln>
        </p:spPr>
        <p:txBody>
          <a:bodyPr tIns="144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กลุ่มเด็กวัยรุ่น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นักศึกษา (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15-21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ปี)</a:t>
            </a:r>
            <a:r>
              <a:rPr lang="en-US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กลุ่มวัยทำงาน (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15-59</a:t>
            </a:r>
            <a:r>
              <a:rPr lang="th-TH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ปี)</a:t>
            </a:r>
            <a:endParaRPr lang="th-TH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258888" y="3068638"/>
            <a:ext cx="7885112" cy="273685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(111)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ความชุกของผู้บริโภคเครื่องดื่มแอลกอฮอล์ ใน</a:t>
            </a:r>
          </a:p>
          <a:p>
            <a:pPr algn="l">
              <a:buNone/>
            </a:pP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ประชากรอายุ 15 - 19 ปี </a:t>
            </a:r>
            <a:r>
              <a:rPr lang="th-TH" sz="24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(ไม่เกินร้อยละ 13)</a:t>
            </a:r>
            <a:endParaRPr lang="en-US" sz="24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(112) 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อัตราตายจากอุบัติเหตุทางถนน </a:t>
            </a:r>
          </a:p>
          <a:p>
            <a:pPr algn="l">
              <a:buNone/>
            </a:pPr>
            <a:r>
              <a:rPr lang="th-TH" sz="24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(ไม่เกิน </a:t>
            </a:r>
            <a:r>
              <a:rPr lang="en-US" sz="24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th-TH" sz="24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ต่อประชากรแสนคน)</a:t>
            </a:r>
            <a:endParaRPr lang="en-US" sz="24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(113) 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อัตราตายจากโรคหลอดเลือดหัวใจ </a:t>
            </a:r>
          </a:p>
          <a:p>
            <a:pPr algn="l">
              <a:buNone/>
            </a:pPr>
            <a:r>
              <a:rPr lang="th-TH" sz="24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(ไม่เกิน 23 ต่อประชากรแสนคน</a:t>
            </a:r>
            <a:r>
              <a:rPr lang="en-US" sz="24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รูปภาพ 60" descr="1920-1080-69229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0713"/>
            <a:ext cx="37338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A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946525"/>
            <a:ext cx="2286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A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937000"/>
            <a:ext cx="31242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A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42925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0" y="6096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th-TH" altLang="th-TH" sz="2400" dirty="0" smtClean="0">
              <a:latin typeface="MS Reference Sans Serif" pitchFamily="34" charset="0"/>
              <a:cs typeface="+mn-cs"/>
            </a:endParaRPr>
          </a:p>
          <a:p>
            <a:pPr algn="ctr" eaLnBrk="1" hangingPunct="1">
              <a:defRPr/>
            </a:pPr>
            <a:r>
              <a:rPr lang="th-TH" altLang="th-TH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ประเด็นการตรวจราชการ</a:t>
            </a:r>
          </a:p>
          <a:p>
            <a:pPr algn="ctr" eaLnBrk="1" hangingPunct="1">
              <a:defRPr/>
            </a:pPr>
            <a:endParaRPr lang="th-TH" altLang="th-TH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th-TH" alt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ลดการตายจากอุบัติเหตุทางถนน</a:t>
            </a:r>
            <a:endParaRPr lang="th-TH" altLang="th-TH" sz="4400" dirty="0" smtClean="0"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sp>
        <p:nvSpPr>
          <p:cNvPr id="20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h-TH" altLang="th-TH" smtClean="0"/>
          </a:p>
        </p:txBody>
      </p:sp>
      <p:sp>
        <p:nvSpPr>
          <p:cNvPr id="820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th-TH" altLang="th-TH" smtClean="0"/>
          </a:p>
        </p:txBody>
      </p:sp>
      <p:pic>
        <p:nvPicPr>
          <p:cNvPr id="8202" name="Picture 5" descr="G:\รถทัวร์\MC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4700" y="3228975"/>
            <a:ext cx="5600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6" descr="G:\รถทัวร์\MC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65600" y="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" descr="G:\รถทัวร์\MC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7" descr="G:\รถทัวร์\MC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13" y="3581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3" descr="G:\รถทัวร์\MC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00488" y="2971800"/>
            <a:ext cx="14033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4" descr="G:\รถทัวร์\MC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21150" y="2962275"/>
            <a:ext cx="12382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รูปภาพ 60" descr="1920-1080-69229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-190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04788" y="2362200"/>
            <a:ext cx="8305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th-TH" altLang="th-TH" sz="2400" dirty="0" smtClean="0">
              <a:latin typeface="MS Reference Sans Serif" pitchFamily="34" charset="0"/>
              <a:cs typeface="+mn-cs"/>
            </a:endParaRPr>
          </a:p>
          <a:p>
            <a:pPr algn="ctr" eaLnBrk="1" hangingPunct="1">
              <a:defRPr/>
            </a:pPr>
            <a:r>
              <a:rPr lang="th-TH" altLang="th-TH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ประเด็นการตรวจราชการ</a:t>
            </a:r>
          </a:p>
          <a:p>
            <a:pPr algn="ctr" eaLnBrk="1" hangingPunct="1">
              <a:defRPr/>
            </a:pPr>
            <a:endParaRPr lang="th-TH" altLang="th-TH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th-TH" alt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ลดการตายจากอุบัติเหตุทางถนน</a:t>
            </a:r>
          </a:p>
          <a:p>
            <a:pPr algn="ctr" eaLnBrk="1" hangingPunct="1">
              <a:defRPr/>
            </a:pPr>
            <a:r>
              <a:rPr lang="th-TH" alt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จังหวัด พระนครศรีอยุธยา</a:t>
            </a:r>
          </a:p>
          <a:p>
            <a:pPr algn="ctr" eaLnBrk="1" hangingPunct="1">
              <a:defRPr/>
            </a:pPr>
            <a:r>
              <a:rPr lang="en-US" alt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27</a:t>
            </a:r>
            <a:r>
              <a:rPr lang="th-TH" alt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กุมภาพันธ์ </a:t>
            </a:r>
            <a:r>
              <a:rPr lang="en-US" alt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2556 </a:t>
            </a:r>
            <a:endParaRPr lang="th-TH" altLang="th-TH" sz="4000" dirty="0" smtClean="0"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435280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</a:t>
            </a:r>
            <a: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</a:t>
            </a:r>
            <a: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ร้อยละของอำเภอที่มีทีม 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 MERT </a:t>
            </a:r>
            <a:r>
              <a:rPr lang="th-TH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 </a:t>
            </a:r>
            <a:endParaRPr lang="th-TH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(เท่ากับ 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80)</a:t>
            </a:r>
          </a:p>
          <a:p>
            <a:pPr>
              <a:defRPr/>
            </a:pP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th-TH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</a:t>
            </a:r>
            <a:r>
              <a:rPr lang="th-TH" sz="2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13 ร้อยละ 70 ของ </a:t>
            </a:r>
            <a:r>
              <a:rPr lang="en-US" sz="2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 EMS </a:t>
            </a:r>
            <a:r>
              <a:rPr lang="th-TH" sz="2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คุณภาพผ่านเกณฑ์</a:t>
            </a:r>
          </a:p>
          <a:p>
            <a:pPr>
              <a:defRPr/>
            </a:pPr>
            <a:endParaRPr lang="en-US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th-TH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13.1 </a:t>
            </a:r>
            <a:r>
              <a:rPr lang="th-TH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70 ของผู้ป่วยเร่งด่วนและฉุกเฉิน</a:t>
            </a:r>
            <a:r>
              <a:rPr lang="th-TH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วิกฤต</a:t>
            </a:r>
          </a:p>
          <a:p>
            <a:pPr>
              <a:defRPr/>
            </a:pPr>
            <a:r>
              <a:rPr lang="th-TH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(สีเหลืองและสีแดง) ได้รับ</a:t>
            </a:r>
            <a:r>
              <a:rPr lang="th-TH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ปฏิบัติการ</a:t>
            </a:r>
            <a:r>
              <a:rPr lang="th-TH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ฉุกเฉิน</a:t>
            </a:r>
          </a:p>
          <a:p>
            <a:pPr>
              <a:defRPr/>
            </a:pPr>
            <a:r>
              <a:rPr lang="th-TH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ภายใน </a:t>
            </a:r>
            <a:r>
              <a:rPr lang="th-TH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 นาที ที่ได้รับแจ้งเหตุ</a:t>
            </a:r>
            <a:endParaRPr lang="en-US" sz="2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th-TH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ตัวชี้วัดคุณภาพการบำบัดรักษา </a:t>
            </a:r>
          </a:p>
          <a:p>
            <a:pPr>
              <a:defRPr/>
            </a:pPr>
            <a:endParaRPr lang="en-US" sz="2000" b="1" dirty="0">
              <a:ln w="1905"/>
              <a:solidFill>
                <a:srgbClr val="00009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th-TH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ตัวชี้วัดที่ 18 อัตราตายผู้ป่วยบาดเจ็บต่อสมองลดลง</a:t>
            </a:r>
          </a:p>
          <a:p>
            <a:pPr>
              <a:defRPr/>
            </a:pPr>
            <a:r>
              <a:rPr lang="th-TH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(</a:t>
            </a:r>
            <a:r>
              <a:rPr lang="th-TH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ลดลงจากปี 2556 โดยเปรียบเทียบข้อมูลกับปี 2557)</a:t>
            </a:r>
            <a:endParaRPr lang="en-U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"/>
            <a:ext cx="8305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ประเด็นการตรวจราชการ ตัวชี้วัดคุณภาพบริการ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019800" y="912813"/>
            <a:ext cx="3048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52400" y="1143000"/>
            <a:ext cx="8763000" cy="4895850"/>
            <a:chOff x="152400" y="1142984"/>
            <a:chExt cx="8763000" cy="4895872"/>
          </a:xfrm>
        </p:grpSpPr>
        <p:sp>
          <p:nvSpPr>
            <p:cNvPr id="3" name="Rectangle 2"/>
            <p:cNvSpPr/>
            <p:nvPr/>
          </p:nvSpPr>
          <p:spPr>
            <a:xfrm>
              <a:off x="1676400" y="1714487"/>
              <a:ext cx="7239000" cy="857254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th-TH" b="1" dirty="0">
                  <a:solidFill>
                    <a:schemeClr val="bg2"/>
                  </a:solidFill>
                  <a:latin typeface="FreesiaUPC" pitchFamily="34" charset="-34"/>
                  <a:cs typeface="FreesiaUPC" pitchFamily="34" charset="-34"/>
                </a:rPr>
                <a:t>     ศูนย์อำนวยการความปลอดภัยทางถนน   (ศปถ)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5181602"/>
              <a:ext cx="8501063" cy="85725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b="1" dirty="0">
                  <a:latin typeface="FreesiaUPC" pitchFamily="34" charset="-34"/>
                  <a:cs typeface="FreesiaUPC" pitchFamily="34" charset="-34"/>
                </a:rPr>
                <a:t>ศูนย์อำนวยการความปลอดภัยทางถนน จังหวัด</a:t>
              </a:r>
            </a:p>
            <a:p>
              <a:pPr algn="ctr">
                <a:defRPr/>
              </a:pPr>
              <a:r>
                <a:rPr lang="th-TH" sz="2400" dirty="0">
                  <a:latin typeface="FreesiaUPC" pitchFamily="34" charset="-34"/>
                  <a:cs typeface="FreesiaUPC" pitchFamily="34" charset="-34"/>
                </a:rPr>
                <a:t> (หน่วยราชการ /องค์กรส่วนท้องถิ่น/ เอกชน/ ประชาชน)</a:t>
              </a:r>
              <a:endParaRPr lang="en-US" sz="2400" dirty="0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1785925"/>
              <a:ext cx="1143000" cy="3071826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2400" dirty="0">
                  <a:latin typeface="FreesiaUPC" pitchFamily="34" charset="-34"/>
                  <a:cs typeface="FreesiaUPC" pitchFamily="34" charset="-34"/>
                </a:rPr>
                <a:t>ภาคเอกชน</a:t>
              </a:r>
            </a:p>
            <a:p>
              <a:pPr algn="ctr">
                <a:defRPr/>
              </a:pPr>
              <a:r>
                <a:rPr lang="th-TH" sz="2400" dirty="0">
                  <a:latin typeface="FreesiaUPC" pitchFamily="34" charset="-34"/>
                  <a:cs typeface="FreesiaUPC" pitchFamily="34" charset="-34"/>
                </a:rPr>
                <a:t>/เครือข่าย</a:t>
              </a:r>
            </a:p>
            <a:p>
              <a:pPr algn="ctr">
                <a:defRPr/>
              </a:pPr>
              <a:r>
                <a:rPr lang="th-TH" sz="2400" dirty="0">
                  <a:latin typeface="FreesiaUPC" pitchFamily="34" charset="-34"/>
                  <a:cs typeface="FreesiaUPC" pitchFamily="34" charset="-34"/>
                </a:rPr>
                <a:t>สสส.</a:t>
              </a:r>
            </a:p>
            <a:p>
              <a:pPr algn="ctr">
                <a:defRPr/>
              </a:pPr>
              <a:r>
                <a:rPr lang="th-TH" sz="2400" dirty="0">
                  <a:latin typeface="FreesiaUPC" pitchFamily="34" charset="-34"/>
                  <a:cs typeface="FreesiaUPC" pitchFamily="34" charset="-34"/>
                </a:rPr>
                <a:t>ศวปถ.</a:t>
              </a:r>
              <a:endParaRPr lang="en-US" sz="2400" dirty="0">
                <a:latin typeface="FreesiaUPC" pitchFamily="34" charset="-34"/>
                <a:cs typeface="FreesiaUPC" pitchFamily="34" charset="-34"/>
              </a:endParaRPr>
            </a:p>
            <a:p>
              <a:pPr algn="ctr">
                <a:defRPr/>
              </a:pPr>
              <a:r>
                <a:rPr lang="th-TH" sz="2400" dirty="0">
                  <a:latin typeface="FreesiaUPC" pitchFamily="34" charset="-34"/>
                  <a:cs typeface="FreesiaUPC" pitchFamily="34" charset="-34"/>
                </a:rPr>
                <a:t>สอจร.</a:t>
              </a:r>
            </a:p>
            <a:p>
              <a:pPr algn="ctr">
                <a:defRPr/>
              </a:pPr>
              <a:r>
                <a:rPr lang="th-TH" sz="2400" dirty="0">
                  <a:latin typeface="FreesiaUPC" pitchFamily="34" charset="-34"/>
                  <a:cs typeface="FreesiaUPC" pitchFamily="34" charset="-34"/>
                </a:rPr>
                <a:t>ฯลฯ</a:t>
              </a:r>
              <a:endParaRPr lang="en-US" sz="2400" dirty="0">
                <a:latin typeface="FreesiaUPC" pitchFamily="34" charset="-34"/>
                <a:cs typeface="FreesiaUPC" pitchFamily="34" charset="-34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6200000" flipH="1">
              <a:off x="1610513" y="3820315"/>
              <a:ext cx="2532073" cy="3810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2572543" y="1427941"/>
              <a:ext cx="571503" cy="1588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" idx="1"/>
            </p:cNvCxnSpPr>
            <p:nvPr/>
          </p:nvCxnSpPr>
          <p:spPr>
            <a:xfrm rot="10800000">
              <a:off x="1295400" y="2133588"/>
              <a:ext cx="381000" cy="9525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534193" y="5028407"/>
              <a:ext cx="304801" cy="1588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ตาราง 12"/>
          <p:cNvGraphicFramePr>
            <a:graphicFrameLocks noGrp="1"/>
          </p:cNvGraphicFramePr>
          <p:nvPr/>
        </p:nvGraphicFramePr>
        <p:xfrm>
          <a:off x="3352800" y="2193925"/>
          <a:ext cx="5562600" cy="2524125"/>
        </p:xfrm>
        <a:graphic>
          <a:graphicData uri="http://schemas.openxmlformats.org/drawingml/2006/table">
            <a:tbl>
              <a:tblPr/>
              <a:tblGrid>
                <a:gridCol w="1143000"/>
                <a:gridCol w="990600"/>
                <a:gridCol w="1301750"/>
                <a:gridCol w="1146175"/>
                <a:gridCol w="981075"/>
              </a:tblGrid>
              <a:tr h="457178">
                <a:tc gridSpan="5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5</a:t>
                      </a:r>
                      <a:r>
                        <a:rPr kumimoji="0" lang="th-TH" alt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เสาหลัก (</a:t>
                      </a:r>
                      <a:r>
                        <a:rPr kumimoji="0" lang="en-US" alt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6 </a:t>
                      </a:r>
                      <a:r>
                        <a:rPr kumimoji="0" lang="th-TH" alt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คณะอนุกรรมการ )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6198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Pillar 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ปภ</a:t>
                      </a:r>
                      <a:r>
                        <a:rPr kumimoji="0" lang="th-TH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.</a:t>
                      </a:r>
                      <a:endParaRPr kumimoji="0" lang="en-US" alt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Pillar 2</a:t>
                      </a:r>
                      <a:endParaRPr kumimoji="0" lang="th-TH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ทางหลวง</a:t>
                      </a:r>
                      <a:endParaRPr kumimoji="0" lang="en-US" alt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Pillar 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ขนส่งทางบก</a:t>
                      </a:r>
                      <a:endParaRPr kumimoji="0" lang="en-US" alt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Pillar 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สตช.</a:t>
                      </a:r>
                      <a:endParaRPr kumimoji="0" lang="en-US" alt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CD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Pillar 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สธ.</a:t>
                      </a:r>
                      <a:endParaRPr kumimoji="0" lang="en-US" alt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  <a:tr h="13049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การบริหารจัดการความปลอดภัย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ทางถนน 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ถนนและ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การสัญจร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อย่างปลอดภัย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ยานพาหนะปลอดภัย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ผู้ใช้รถใช้ถนนปลอดภัย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CCD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การตอบสนองหลังเกิดอุบัติเหตุ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19263" y="790575"/>
            <a:ext cx="1785937" cy="428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bg2"/>
                </a:solidFill>
                <a:latin typeface="FreesiaUPC" pitchFamily="34" charset="-34"/>
                <a:cs typeface="FreesiaUPC" pitchFamily="34" charset="-34"/>
              </a:rPr>
              <a:t>รัฐบาล</a:t>
            </a:r>
            <a:endParaRPr lang="en-US" sz="2400" b="1" dirty="0">
              <a:solidFill>
                <a:schemeClr val="bg2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352800" y="4572000"/>
            <a:ext cx="5562600" cy="428625"/>
          </a:xfrm>
          <a:prstGeom prst="rect">
            <a:avLst/>
          </a:prstGeom>
          <a:solidFill>
            <a:srgbClr val="00682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th-TH" sz="2400" b="1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MIS  </a:t>
            </a:r>
            <a:r>
              <a:rPr lang="th-TH" altLang="th-TH" sz="2400" b="1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พัฒนาระบบข้อมูล  (อนุกรรมการคณะที่ </a:t>
            </a:r>
            <a:r>
              <a:rPr lang="en-US" altLang="th-TH" sz="2400" b="1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6)</a:t>
            </a:r>
            <a:r>
              <a:rPr lang="th-TH" altLang="th-TH" sz="2400" b="1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กรม คร.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0" y="742950"/>
            <a:ext cx="2214563" cy="85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แผนแม่บท (วาระแห่งชาติ)</a:t>
            </a:r>
          </a:p>
          <a:p>
            <a:pPr algn="ctr">
              <a:defRPr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FreesiaUPC" pitchFamily="34" charset="-34"/>
                <a:cs typeface="FreesiaUPC" pitchFamily="34" charset="-34"/>
              </a:rPr>
              <a:t>แผนทศวรรษ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0269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sz="3200" b="1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ภาพรวมการดำเนินงานป้องกันอุบัติเหตุทางถนนประเทศ </a:t>
            </a:r>
            <a:r>
              <a:rPr lang="en-US" altLang="th-TH" sz="4000" b="1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2554-63</a:t>
            </a:r>
            <a:endParaRPr lang="th-TH" altLang="th-TH" sz="3200" b="1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505200" y="914400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24600" y="762000"/>
            <a:ext cx="25908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ลดอัตราการเสียชีวิตลง </a:t>
            </a:r>
            <a:r>
              <a:rPr lang="th-TH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50</a:t>
            </a:r>
            <a:r>
              <a:rPr lang="en-US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%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ในปี 2554-63</a:t>
            </a:r>
            <a:endParaRPr lang="en-US" sz="2000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924800" y="2590800"/>
            <a:ext cx="990600" cy="1981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352800" y="4572000"/>
            <a:ext cx="55626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76400" y="6183313"/>
            <a:ext cx="57150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th-TH" sz="3600" b="1" dirty="0">
                <a:latin typeface="FreesiaUPC" pitchFamily="34" charset="-34"/>
                <a:cs typeface="FreesiaUPC" pitchFamily="34" charset="-34"/>
              </a:rPr>
              <a:t>อำเภอ</a:t>
            </a:r>
            <a:endParaRPr lang="en-US" sz="3600" b="1" dirty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914400"/>
          <a:ext cx="8001001" cy="5351815"/>
        </p:xfrm>
        <a:graphic>
          <a:graphicData uri="http://schemas.openxmlformats.org/drawingml/2006/table">
            <a:tbl>
              <a:tblPr/>
              <a:tblGrid>
                <a:gridCol w="2485748"/>
                <a:gridCol w="2097350"/>
                <a:gridCol w="1895059"/>
                <a:gridCol w="1522844"/>
              </a:tblGrid>
              <a:tr h="70725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มาตรการ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Pre-crash</a:t>
                      </a:r>
                      <a:endParaRPr kumimoji="0" lang="th-TH" alt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Crash</a:t>
                      </a:r>
                      <a:endParaRPr kumimoji="0" lang="th-TH" alt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Post-crash</a:t>
                      </a:r>
                      <a:endParaRPr kumimoji="0" lang="th-TH" alt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145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</a:t>
                      </a:r>
                      <a:endParaRPr kumimoji="0" lang="en-US" alt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เฝ้าระวัง</a:t>
                      </a:r>
                      <a:r>
                        <a:rPr kumimoji="0" lang="en-US" alt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/ </a:t>
                      </a:r>
                      <a:r>
                        <a:rPr kumimoji="0" lang="th-TH" alt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สร้างความตระหนัก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จัดลำดับปัญหา</a:t>
                      </a:r>
                      <a:r>
                        <a:rPr kumimoji="0" lang="en-US" alt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th-TH" alt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กลุ่มเป้าหมาย</a:t>
                      </a:r>
                      <a:endParaRPr kumimoji="0" lang="en-US" alt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บูรณาการข้อมูล สธ</a:t>
                      </a:r>
                      <a:r>
                        <a:rPr kumimoji="0" lang="en-US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</a:t>
                      </a: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คมนาคม </a:t>
                      </a:r>
                      <a:r>
                        <a:rPr kumimoji="0" lang="en-US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ตำรวจ</a:t>
                      </a:r>
                      <a:r>
                        <a:rPr kumimoji="0" lang="en-US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</a:t>
                      </a: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เอกชน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ถ่ายทอดความรู้</a:t>
                      </a:r>
                      <a:r>
                        <a:rPr kumimoji="0" lang="en-US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การจัดการ วิเคราะห์ ใช้ประโยชน์ข้อมูล ไปสู่ทุกระดับ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4705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ปัจจัยเสี่ยง</a:t>
                      </a: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ป้องกันการเกิดอุบัติเหตุ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ลดความรุนแรงและการเสียชีวิต</a:t>
                      </a:r>
                      <a:endParaRPr kumimoji="0" lang="en-US" alt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ใช้ข้อมูล</a:t>
                      </a: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alt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เพื่อกระตุ้นมาตรการ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8625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alt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ตั้งด่านตรวจ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เมา</a:t>
                      </a:r>
                      <a:r>
                        <a:rPr kumimoji="0" lang="th-TH" alt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แล้วขับ</a:t>
                      </a:r>
                      <a:endParaRPr kumimoji="0" lang="en-US" alt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alt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ใช้เครื่องตรวจจับความ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เร็ว</a:t>
                      </a:r>
                      <a:endParaRPr kumimoji="0" lang="th-TH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รณรงค์</a:t>
                      </a:r>
                      <a:r>
                        <a:rPr kumimoji="0" lang="en-US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บังคับใช้กฎหมาย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หมวก</a:t>
                      </a: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นิรภัย 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เข็มขัด</a:t>
                      </a:r>
                      <a:r>
                        <a:rPr kumimoji="0" lang="en-US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alt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นิรภัย </a:t>
                      </a:r>
                      <a:endParaRPr kumimoji="0" lang="en-US" alt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810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มาตรฐานการรักษา</a:t>
                      </a:r>
                      <a:endParaRPr kumimoji="0" lang="en-US" alt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alt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ลดอัตราการบาดเจ็บเสียชีวิต</a:t>
                      </a:r>
                      <a:endParaRPr kumimoji="0" lang="en-US" alt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alt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EMS</a:t>
                      </a:r>
                      <a:r>
                        <a:rPr kumimoji="0" lang="th-TH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en-US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h-TH" alt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 </a:t>
                      </a:r>
                      <a:r>
                        <a:rPr kumimoji="0" lang="en-US" alt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ER</a:t>
                      </a:r>
                      <a:endParaRPr kumimoji="0" lang="th-TH" alt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sp>
        <p:nvSpPr>
          <p:cNvPr id="719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altLang="th-TH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องค์ประกอบการป้องกันและลดการเสียชีวิตจากอุบัติเหตุจราจร</a:t>
            </a:r>
            <a:endParaRPr lang="en-US" altLang="th-TH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914400"/>
            <a:ext cx="838200" cy="5562600"/>
          </a:xfrm>
          <a:prstGeom prst="rect">
            <a:avLst/>
          </a:prstGeom>
          <a:solidFill>
            <a:srgbClr val="006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31520"/>
          <a:lstStyle/>
          <a:p>
            <a:pPr algn="ctr">
              <a:defRPr/>
            </a:pP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 สาธารณสุข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3400" y="1905000"/>
            <a:ext cx="381000" cy="52387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1936750"/>
            <a:ext cx="381000" cy="3505200"/>
          </a:xfrm>
          <a:prstGeom prst="rect">
            <a:avLst/>
          </a:prstGeom>
          <a:solidFill>
            <a:srgbClr val="E45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th-TH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กรมควบคุมโรค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1371600"/>
            <a:ext cx="38862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th-TH" altLang="th-TH" sz="2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th-TH" sz="2400" b="1" u="sng" dirty="0" smtClean="0">
                <a:latin typeface="Tahoma" pitchFamily="34" charset="0"/>
                <a:cs typeface="Tahoma" pitchFamily="34" charset="0"/>
              </a:rPr>
              <a:t>พัฒนาข้อมูล</a:t>
            </a:r>
          </a:p>
          <a:p>
            <a:pPr eaLnBrk="1" hangingPunct="1">
              <a:buFontTx/>
              <a:buChar char="-"/>
              <a:defRPr/>
            </a:pPr>
            <a:r>
              <a:rPr lang="th-TH" altLang="th-TH" sz="2400" b="1" dirty="0" smtClean="0">
                <a:latin typeface="Tahoma" pitchFamily="34" charset="0"/>
                <a:cs typeface="Tahoma" pitchFamily="34" charset="0"/>
              </a:rPr>
              <a:t>ข้อมูลภาพรวม</a:t>
            </a:r>
            <a:r>
              <a:rPr lang="en-US" alt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400" b="1" dirty="0" smtClean="0">
                <a:latin typeface="Tahoma" pitchFamily="34" charset="0"/>
                <a:cs typeface="Tahoma" pitchFamily="34" charset="0"/>
              </a:rPr>
              <a:t>ระบบเฝ้าระวัง</a:t>
            </a:r>
          </a:p>
          <a:p>
            <a:pPr eaLnBrk="1" hangingPunct="1">
              <a:defRPr/>
            </a:pPr>
            <a:r>
              <a:rPr lang="th-TH" altLang="th-TH" sz="2400" dirty="0" smtClean="0">
                <a:latin typeface="Tahoma" pitchFamily="34" charset="0"/>
                <a:cs typeface="Tahoma" pitchFamily="34" charset="0"/>
              </a:rPr>
              <a:t>-ข้อมูลสอบสวนเชิงลึก </a:t>
            </a:r>
          </a:p>
          <a:p>
            <a:pPr algn="ctr" eaLnBrk="1" hangingPunct="1">
              <a:defRPr/>
            </a:pPr>
            <a:endParaRPr lang="en-US" altLang="th-TH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990600"/>
            <a:ext cx="3581400" cy="220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th-TH" altLang="th-TH" sz="2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altLang="th-TH" sz="2400" b="1" u="sng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th-TH" sz="2400" b="1" u="sng" dirty="0" smtClean="0">
                <a:latin typeface="Tahoma" pitchFamily="34" charset="0"/>
                <a:cs typeface="Tahoma" pitchFamily="34" charset="0"/>
              </a:rPr>
              <a:t>การบังคับใช้กฎหมาย</a:t>
            </a:r>
          </a:p>
          <a:p>
            <a:pPr eaLnBrk="1" hangingPunct="1">
              <a:buFontTx/>
              <a:buChar char="-"/>
              <a:defRPr/>
            </a:pPr>
            <a:r>
              <a:rPr lang="th-TH" altLang="th-TH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หมวกนิรภัย </a:t>
            </a:r>
          </a:p>
          <a:p>
            <a:pPr eaLnBrk="1" hangingPunct="1">
              <a:buFontTx/>
              <a:buChar char="-"/>
              <a:defRPr/>
            </a:pPr>
            <a:r>
              <a:rPr lang="th-TH" altLang="th-TH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เมาแล้วขับ</a:t>
            </a:r>
          </a:p>
          <a:p>
            <a:pPr eaLnBrk="1" hangingPunct="1">
              <a:defRPr/>
            </a:pPr>
            <a:endParaRPr lang="en-US" altLang="th-TH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4695825"/>
            <a:ext cx="36576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th-TH" sz="2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th-TH" sz="2400" b="1" u="sng" dirty="0" smtClean="0">
                <a:latin typeface="Tahoma" pitchFamily="34" charset="0"/>
                <a:cs typeface="Tahoma" pitchFamily="34" charset="0"/>
              </a:rPr>
              <a:t>มาตรการชุมชน/องค์กร</a:t>
            </a:r>
            <a:endParaRPr lang="en-US" altLang="th-TH" sz="2400" u="sng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th-TH" altLang="th-TH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ชุมชน</a:t>
            </a:r>
            <a:r>
              <a:rPr lang="en-US" altLang="th-TH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altLang="th-TH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องค์กรต้นแบบ</a:t>
            </a:r>
          </a:p>
          <a:p>
            <a:pPr eaLnBrk="1" hangingPunct="1">
              <a:defRPr/>
            </a:pPr>
            <a:r>
              <a:rPr lang="th-TH" altLang="th-TH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ด้านต่างๆ</a:t>
            </a:r>
          </a:p>
          <a:p>
            <a:pPr eaLnBrk="1" hangingPunct="1">
              <a:defRPr/>
            </a:pPr>
            <a:endParaRPr lang="th-TH" altLang="th-TH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038600"/>
            <a:ext cx="3276600" cy="2667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th-TH" altLang="th-TH" sz="2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altLang="th-TH" sz="2400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altLang="th-TH" sz="2400" b="1" u="sng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th-TH" sz="2400" b="1" u="sng" dirty="0" smtClean="0">
                <a:latin typeface="Tahoma" pitchFamily="34" charset="0"/>
                <a:cs typeface="Tahoma" pitchFamily="34" charset="0"/>
              </a:rPr>
              <a:t>พัฒนาการดูแลรักษา</a:t>
            </a:r>
          </a:p>
          <a:p>
            <a:pPr eaLnBrk="1" hangingPunct="1">
              <a:buFontTx/>
              <a:buChar char="-"/>
              <a:defRPr/>
            </a:pPr>
            <a:r>
              <a:rPr lang="en-US" altLang="th-TH" sz="2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EMS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th-TH" sz="24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miniMert</a:t>
            </a:r>
            <a:endParaRPr lang="en-US" altLang="th-TH" sz="24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alt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ER</a:t>
            </a: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0" y="-11113"/>
            <a:ext cx="9144000" cy="8302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มาตรการการสำคัญเพื่อลดการเสียชีวิตจากอุบัติเหตุทางถนน </a:t>
            </a:r>
          </a:p>
          <a:p>
            <a:pPr algn="ctr"/>
            <a:r>
              <a:rPr lang="th-TH" altLang="th-TH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และหน่วยงานร่วมรับผิดชอบส่วนกลาง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105400" y="4305300"/>
            <a:ext cx="3657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h-TH" altLang="th-TH" sz="2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กรมควบคุมโรค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181600" y="1066800"/>
            <a:ext cx="358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h-TH" altLang="th-TH" sz="2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กรมควบคุมโรค + </a:t>
            </a:r>
            <a:r>
              <a:rPr lang="th-TH" altLang="th-TH" sz="2400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สตช</a:t>
            </a:r>
            <a:r>
              <a:rPr lang="th-TH" altLang="th-TH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81000" y="4038600"/>
            <a:ext cx="3276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h-TH" altLang="th-TH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สธฉ</a:t>
            </a:r>
            <a:r>
              <a:rPr lang="th-TH" altLang="th-TH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. + </a:t>
            </a:r>
            <a:r>
              <a:rPr lang="th-TH" altLang="th-TH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สพฉ</a:t>
            </a:r>
            <a:r>
              <a:rPr lang="th-TH" altLang="th-TH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n-US" altLang="th-TH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ahoma" pitchFamily="34" charset="0"/>
                <a:cs typeface="Tahoma" pitchFamily="34" charset="0"/>
              </a:rPr>
              <a:t>: </a:t>
            </a:r>
          </a:p>
          <a:p>
            <a:pPr algn="ctr" eaLnBrk="1" hangingPunct="1">
              <a:defRPr/>
            </a:pPr>
            <a:r>
              <a:rPr lang="en-US" altLang="th-TH" sz="2400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miniMert</a:t>
            </a:r>
            <a:r>
              <a:rPr lang="en-US" altLang="th-TH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th-TH" sz="2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EMS</a:t>
            </a:r>
          </a:p>
          <a:p>
            <a:pPr algn="ctr" eaLnBrk="1" hangingPunct="1">
              <a:defRPr/>
            </a:pPr>
            <a:r>
              <a:rPr lang="th-TH" altLang="th-TH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สบรส. </a:t>
            </a:r>
            <a:r>
              <a:rPr lang="en-US" altLang="th-TH" sz="2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ER </a:t>
            </a:r>
            <a:endParaRPr lang="th-TH" altLang="th-TH" sz="2400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152400" y="9144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th-TH" altLang="th-TH" sz="2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กรมควบคุมโรค</a:t>
            </a:r>
            <a:r>
              <a:rPr lang="en-US" altLang="th-TH" sz="2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+ </a:t>
            </a:r>
            <a:r>
              <a:rPr lang="th-TH" altLang="th-TH" sz="2400" b="1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สนย</a:t>
            </a:r>
            <a:r>
              <a:rPr lang="th-TH" altLang="th-TH" sz="24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1" name="ลูกศรโค้งซ้าย 40"/>
          <p:cNvSpPr/>
          <p:nvPr/>
        </p:nvSpPr>
        <p:spPr>
          <a:xfrm>
            <a:off x="7848600" y="2971800"/>
            <a:ext cx="1143000" cy="152400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2" name="ลูกศรโค้งซ้าย 41"/>
          <p:cNvSpPr/>
          <p:nvPr/>
        </p:nvSpPr>
        <p:spPr>
          <a:xfrm rot="6287750">
            <a:off x="3337719" y="5072856"/>
            <a:ext cx="1030288" cy="2587625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3" name="ลูกศรโค้งซ้าย 42"/>
          <p:cNvSpPr/>
          <p:nvPr/>
        </p:nvSpPr>
        <p:spPr>
          <a:xfrm rot="11226454">
            <a:off x="254000" y="3116263"/>
            <a:ext cx="649288" cy="1455737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Tahoma"/>
              <a:cs typeface="Tahoma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429000" y="2438400"/>
            <a:ext cx="2362200" cy="2438400"/>
            <a:chOff x="3346938" y="2892425"/>
            <a:chExt cx="2057400" cy="1905000"/>
          </a:xfrm>
        </p:grpSpPr>
        <p:sp>
          <p:nvSpPr>
            <p:cNvPr id="12304" name="TextBox 45"/>
            <p:cNvSpPr>
              <a:spLocks noChangeArrowheads="1"/>
            </p:cNvSpPr>
            <p:nvPr/>
          </p:nvSpPr>
          <p:spPr bwMode="auto">
            <a:xfrm>
              <a:off x="3346938" y="2892425"/>
              <a:ext cx="2057400" cy="1905000"/>
            </a:xfrm>
            <a:prstGeom prst="ellipse">
              <a:avLst/>
            </a:prstGeom>
            <a:solidFill>
              <a:srgbClr val="00682F"/>
            </a:solidFill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th-TH" sz="2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DHS</a:t>
              </a:r>
            </a:p>
            <a:p>
              <a:pPr algn="ctr"/>
              <a:endParaRPr lang="en-US" altLang="th-TH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endParaRPr lang="th-TH" altLang="th-TH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th-TH" altLang="th-TH" sz="2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สหสาขา</a:t>
              </a:r>
              <a:r>
                <a:rPr lang="en-US" altLang="th-TH" sz="2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</a:t>
              </a:r>
              <a:r>
                <a:rPr lang="th-TH" altLang="th-TH" sz="2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ชุมชน</a:t>
              </a:r>
              <a:endParaRPr lang="en-US" altLang="th-TH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47" name="Straight Arrow Connector 24"/>
            <p:cNvCxnSpPr/>
            <p:nvPr/>
          </p:nvCxnSpPr>
          <p:spPr>
            <a:xfrm rot="16200000" flipH="1">
              <a:off x="4171142" y="3743386"/>
              <a:ext cx="478125" cy="276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ลูกศรโค้งซ้าย 17"/>
          <p:cNvSpPr/>
          <p:nvPr/>
        </p:nvSpPr>
        <p:spPr>
          <a:xfrm rot="18166671">
            <a:off x="4257675" y="388938"/>
            <a:ext cx="739775" cy="165100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740" y="116632"/>
            <a:ext cx="8856984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ประเด็นการตรวจราชการ</a:t>
            </a:r>
            <a:b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 </a:t>
            </a:r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กระบวนการบริหารงานส่งเสริมสุขภาพป้องกันโรค</a:t>
            </a:r>
            <a:endParaRPr lang="th-TH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5978" y="1396056"/>
            <a:ext cx="3528391" cy="10506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แผนงานส่งเสริมสุขภาพและป้องกันโรคระดับจังหวัด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บอร์ด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 </a:t>
            </a:r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endParaRPr lang="th-TH" sz="2000" dirty="0"/>
          </a:p>
        </p:txBody>
      </p:sp>
      <p:sp>
        <p:nvSpPr>
          <p:cNvPr id="4" name="ลูกศรขวา 3"/>
          <p:cNvSpPr/>
          <p:nvPr/>
        </p:nvSpPr>
        <p:spPr>
          <a:xfrm>
            <a:off x="4457495" y="3732271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56692" y="2798324"/>
            <a:ext cx="3672408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</a:t>
            </a:r>
          </a:p>
          <a:p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15-16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มกราคม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กพ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2557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</a:t>
            </a:r>
          </a:p>
          <a:p>
            <a:r>
              <a:rPr lang="en-US" dirty="0" smtClean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18.6 </a:t>
            </a:r>
            <a:r>
              <a:rPr lang="th-TH" dirty="0" smtClean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</a:t>
            </a:r>
            <a:r>
              <a:rPr lang="th-TH" sz="1800" dirty="0" smtClean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dirty="0" smtClean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PPA/PPD</a:t>
            </a:r>
            <a:r>
              <a:rPr lang="th-TH" sz="1800" dirty="0" smtClean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th-TH" sz="1800" dirty="0" smtClean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งบกองทุน อยู่ระหว่างการดำเนินงาน</a:t>
            </a:r>
            <a:endParaRPr lang="th-TH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5978" y="2659825"/>
            <a:ext cx="4230911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แผนปฏิบัติการและงบประมาณ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-alignment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แผนเขต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จว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Deploy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ด้วยการประชุมชี้แจง(</a:t>
            </a:r>
            <a:r>
              <a:rPr lang="en-US" sz="2400" b="1" dirty="0" smtClean="0"/>
              <a:t>12</a:t>
            </a:r>
            <a:r>
              <a:rPr lang="th-TH" sz="2400" b="1" dirty="0" smtClean="0"/>
              <a:t>  </a:t>
            </a:r>
            <a:r>
              <a:rPr lang="th-TH" sz="2400" b="1" dirty="0"/>
              <a:t>ธันวาคม  </a:t>
            </a:r>
            <a:r>
              <a:rPr lang="en-US" sz="2400" b="1" dirty="0" smtClean="0"/>
              <a:t>2556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-CUP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ดำเนินงานตามแผน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5978" y="4797152"/>
            <a:ext cx="8606509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M&amp;E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และสรุปผลจังหวัด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ปีละ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ครั้ง</a:t>
            </a:r>
            <a:endParaRPr lang="th-TH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คณะกรรมการติดตามและประเมินผล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ระบบข้อมูลกลาง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ระบบ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COCKPIT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ประจำเดือนและราย</a:t>
            </a:r>
            <a:r>
              <a:rPr lang="th-TH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ไตร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มาส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กรณีเร่งด่วน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ทีมนิเทศ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 b="1" dirty="0"/>
              <a:t> คณะกรรมการพัฒนาคุณภาพระบบบริการ (</a:t>
            </a:r>
            <a:r>
              <a:rPr lang="en-US" sz="2400" b="1" dirty="0"/>
              <a:t>Services  Plan)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ประชุมผู้บริหาร </a:t>
            </a:r>
          </a:p>
        </p:txBody>
      </p:sp>
      <p:sp>
        <p:nvSpPr>
          <p:cNvPr id="8" name="ลูกศรลง 7"/>
          <p:cNvSpPr/>
          <p:nvPr/>
        </p:nvSpPr>
        <p:spPr>
          <a:xfrm>
            <a:off x="1802709" y="2459820"/>
            <a:ext cx="432048" cy="200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344869" y="1649594"/>
            <a:ext cx="479913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center:</a:t>
            </a:r>
            <a:endParaRPr lang="th-TH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ข้อมูลสถิติโรค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ผลการดำเนินงาน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ลูกศรซ้าย 10"/>
          <p:cNvSpPr/>
          <p:nvPr/>
        </p:nvSpPr>
        <p:spPr>
          <a:xfrm>
            <a:off x="3847186" y="1967858"/>
            <a:ext cx="486054" cy="3176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160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รูปภาพ 60" descr="1920-1080-69229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0"/>
            <a:ext cx="8604250" cy="1016000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th-TH" altLang="th-TH" sz="2000" b="1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altLang="th-TH" sz="2000" b="1" u="sng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ตัวชี้วัดกลุ่มเด็กวัยรุ่น/นักศึกษาอายุ 15 – 21 ปี</a:t>
            </a:r>
            <a:endParaRPr lang="en-US" altLang="th-TH" sz="20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th-TH" altLang="th-TH" sz="20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ตัวชี้วัดที่ </a:t>
            </a:r>
            <a:r>
              <a:rPr lang="en-US" altLang="th-TH" sz="20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th-TH" altLang="th-TH" sz="20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ความชุกของผู้บริโภคเครื่องดื่มแอลกอฮอล์ในประชากรอายุ </a:t>
            </a:r>
            <a:r>
              <a:rPr lang="en-US" altLang="th-TH" sz="20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15 - 19 </a:t>
            </a:r>
            <a:r>
              <a:rPr lang="th-TH" altLang="th-TH" sz="20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</a:t>
            </a:r>
            <a:endParaRPr lang="en-US" altLang="th-TH" sz="20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th-TH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th-TH" sz="20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ใช้ผลการสำรวจจากสำนักงานสถิติแห่งชาติ</a:t>
            </a:r>
            <a:r>
              <a:rPr lang="en-US" altLang="th-TH" sz="2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2557)</a:t>
            </a:r>
            <a:endParaRPr lang="en-US" altLang="th-TH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228600" y="3962400"/>
            <a:ext cx="8245475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3200" b="1">
                <a:solidFill>
                  <a:srgbClr val="00682F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altLang="th-TH" b="1">
                <a:solidFill>
                  <a:srgbClr val="00682F"/>
                </a:solidFill>
                <a:latin typeface="Tahoma" pitchFamily="34" charset="0"/>
                <a:cs typeface="Tahoma" pitchFamily="34" charset="0"/>
              </a:rPr>
              <a:t>เป้าหมายในปี 2557  เหลือ ไม่เกินร้อยละ 3.8</a:t>
            </a:r>
            <a:endParaRPr lang="th-TH" altLang="th-TH" sz="3200" b="1">
              <a:solidFill>
                <a:srgbClr val="00682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57200" y="5105400"/>
            <a:ext cx="6858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b="1">
                <a:latin typeface="Tahoma" pitchFamily="34" charset="0"/>
                <a:cs typeface="Tahoma" pitchFamily="34" charset="0"/>
              </a:rPr>
              <a:t>ผล   อยู่ระหว่างดำเนินการ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600200"/>
            <a:ext cx="8246563" cy="150810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อัตราความชุก </a:t>
            </a:r>
            <a:r>
              <a:rPr lang="th-TH" altLang="th-TH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ของผู้บริโภคเครื่องดื่มแอลกอฮอล์</a:t>
            </a:r>
          </a:p>
          <a:p>
            <a:pPr>
              <a:defRPr/>
            </a:pPr>
            <a:r>
              <a:rPr lang="th-TH" alt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ในประชากรอายุ </a:t>
            </a:r>
            <a:r>
              <a:rPr lang="en-US" alt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15 - 19 </a:t>
            </a:r>
            <a:r>
              <a:rPr lang="th-TH" alt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</a:p>
          <a:p>
            <a:pPr>
              <a:defRPr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ข้อมูลการสำรวจ ปี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2554  </a:t>
            </a: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 5.8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04800" y="381000"/>
            <a:ext cx="9723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b="1" u="sng">
                <a:latin typeface="Tahoma" pitchFamily="34" charset="0"/>
                <a:cs typeface="Tahoma" pitchFamily="34" charset="0"/>
              </a:rPr>
              <a:t>กิจกรรมการดำเนินงาน </a:t>
            </a:r>
            <a:endParaRPr lang="en-US" alt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533400" y="160020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>
                <a:latin typeface="Tahoma" pitchFamily="34" charset="0"/>
                <a:cs typeface="Tahoma" pitchFamily="34" charset="0"/>
              </a:rPr>
              <a:t>ขั้นตอนที่ </a:t>
            </a:r>
            <a:r>
              <a:rPr lang="en-US" altLang="th-TH">
                <a:latin typeface="Tahoma" pitchFamily="34" charset="0"/>
                <a:cs typeface="Tahoma" pitchFamily="34" charset="0"/>
              </a:rPr>
              <a:t>1.</a:t>
            </a:r>
            <a:r>
              <a:rPr lang="th-TH" altLang="th-TH">
                <a:latin typeface="Tahoma" pitchFamily="34" charset="0"/>
                <a:cs typeface="Tahoma" pitchFamily="34" charset="0"/>
              </a:rPr>
              <a:t>การบังคับใช้กฎหมายควบคุมเครื่องดื่มแอลกอฮอล์ให้เข้มข้นขึ้น และควบคุมการเข้าถึงเครื่องดื่มแอลกอฮอล์ที่ง่ายเกินไปของผู้บริโภค</a:t>
            </a:r>
            <a:endParaRPr lang="en-US" alt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33400" y="3352800"/>
            <a:ext cx="716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2400">
                <a:latin typeface="Tahoma" pitchFamily="34" charset="0"/>
                <a:cs typeface="Tahoma" pitchFamily="34" charset="0"/>
              </a:rPr>
              <a:t>ขั้นตอนที่ </a:t>
            </a:r>
            <a:r>
              <a:rPr lang="en-US" altLang="th-TH" sz="2400">
                <a:latin typeface="Tahoma" pitchFamily="34" charset="0"/>
                <a:cs typeface="Tahoma" pitchFamily="34" charset="0"/>
              </a:rPr>
              <a:t>2.</a:t>
            </a:r>
            <a:r>
              <a:rPr lang="th-TH" altLang="th-TH" sz="2400">
                <a:latin typeface="Tahoma" pitchFamily="34" charset="0"/>
                <a:cs typeface="Tahoma" pitchFamily="34" charset="0"/>
              </a:rPr>
              <a:t>มาตรการระดับชุมชน</a:t>
            </a:r>
          </a:p>
          <a:p>
            <a:endParaRPr lang="th-TH" altLang="th-TH" sz="2400">
              <a:latin typeface="Tahoma" pitchFamily="34" charset="0"/>
              <a:cs typeface="Tahoma" pitchFamily="34" charset="0"/>
            </a:endParaRPr>
          </a:p>
          <a:p>
            <a:r>
              <a:rPr lang="th-TH" altLang="th-TH" sz="2400">
                <a:latin typeface="Tahoma" pitchFamily="34" charset="0"/>
                <a:cs typeface="Tahoma" pitchFamily="34" charset="0"/>
              </a:rPr>
              <a:t>ขั้นตอนที่ </a:t>
            </a:r>
            <a:r>
              <a:rPr lang="en-US" altLang="th-TH" sz="2400">
                <a:latin typeface="Tahoma" pitchFamily="34" charset="0"/>
                <a:cs typeface="Tahoma" pitchFamily="34" charset="0"/>
              </a:rPr>
              <a:t>3 </a:t>
            </a:r>
            <a:r>
              <a:rPr lang="th-TH" altLang="th-TH" sz="2400">
                <a:latin typeface="Tahoma" pitchFamily="34" charset="0"/>
                <a:cs typeface="Tahoma" pitchFamily="34" charset="0"/>
              </a:rPr>
              <a:t>การรายงานผล การดำเนินงาน </a:t>
            </a:r>
            <a:endParaRPr lang="en-US" altLang="th-TH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381000" y="48006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latin typeface="Tahoma" pitchFamily="34" charset="0"/>
                <a:cs typeface="Tahoma" pitchFamily="34" charset="0"/>
              </a:rPr>
              <a:t>ไตรมาสที่ 1 ไม่สามารถดำเนินการตามแผนได้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764704"/>
          <a:ext cx="8839200" cy="5315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751"/>
                <a:gridCol w="2524044"/>
                <a:gridCol w="2445293"/>
                <a:gridCol w="1014666"/>
                <a:gridCol w="1007598"/>
                <a:gridCol w="1138848"/>
              </a:tblGrid>
              <a:tr h="348861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ลำดับ</a:t>
                      </a:r>
                      <a:endParaRPr lang="en-US" sz="105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ผลสำเร็จ/ตัวชี้วัด</a:t>
                      </a:r>
                      <a:endParaRPr lang="en-US" sz="105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อำเภอ</a:t>
                      </a:r>
                      <a:endParaRPr lang="en-US" sz="105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en-US" sz="105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             </a:t>
                      </a:r>
                      <a:endParaRPr lang="en-US" sz="105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en-US" sz="105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1478116"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๑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มีการประชุมคณะกรรมการควบคุมเครื่องดื่มแอลกอฮอล์จังหวัด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๔ ครั้ง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3488608"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๒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การดำเนินงานควบคุมเครื่องดื่มแอลกอฮอล์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๑.ตรวจเฝ้าระวังเทศกาลลอยกระทง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๒.ตรวจเฝ้าระวัง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๗ วันอันตรายเทศกาลปีใหม่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๑ อ.พระนครศรีอยุธยา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๒ อำเภอบางบาล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๓ อำเภอเสนา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๑ อ.พระนครศรีอยุธยา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๒ อำเภอบางบาล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๓ อำเภอบางปะอิน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๔ อำเภอวังน้อย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๕ อำเภอบางปะหัน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๒ ครั้ง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๓ ครั้ง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/>
                      <a:r>
                        <a:rPr lang="en-US" sz="20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392" name="Rectangle 1"/>
          <p:cNvSpPr>
            <a:spLocks noChangeArrowheads="1"/>
          </p:cNvSpPr>
          <p:nvPr/>
        </p:nvSpPr>
        <p:spPr bwMode="auto">
          <a:xfrm>
            <a:off x="585962" y="276621"/>
            <a:ext cx="78614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th-TH" sz="1400" b="1" dirty="0">
                <a:latin typeface="Tahoma" pitchFamily="34" charset="0"/>
                <a:cs typeface="Tahoma" pitchFamily="34" charset="0"/>
              </a:rPr>
              <a:t>ตารางที่ ๑ ผลการดำเนินงานควบคุมเครื่องดื่มแอลกอฮอล์ ระหว่างเดือน ตุลาคม – ธันวาคม ๒๕๕๖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514600"/>
            <a:ext cx="8321675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ไม่สามารถขยายผลได้ และ ยังไม่สามารถรักษาพื้นที่ดำเนินการ ให้ยั่งยืน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44500" y="3200400"/>
            <a:ext cx="7848600" cy="3349625"/>
          </a:xfrm>
        </p:spPr>
        <p:txBody>
          <a:bodyPr>
            <a:normAutofit fontScale="92500"/>
          </a:bodyPr>
          <a:lstStyle/>
          <a:p>
            <a:pPr marL="0" indent="0">
              <a:buFont typeface="Wingdings" pitchFamily="2" charset="2"/>
              <a:buNone/>
            </a:pPr>
            <a:r>
              <a:rPr lang="th-TH" b="1" smtClean="0">
                <a:latin typeface="Tahoma" pitchFamily="34" charset="0"/>
                <a:cs typeface="Tahoma" pitchFamily="34" charset="0"/>
              </a:rPr>
              <a:t>ปัญหา </a:t>
            </a:r>
          </a:p>
          <a:p>
            <a:pPr marL="0" indent="0">
              <a:buFont typeface="Wingdings" pitchFamily="2" charset="2"/>
              <a:buNone/>
            </a:pPr>
            <a:r>
              <a:rPr lang="th-TH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เจ้าหน้าที่ผู้รับผิดชอบ ย้าย ทำให้ โครงการสะดุด</a:t>
            </a:r>
          </a:p>
          <a:p>
            <a:pPr marL="0" indent="0">
              <a:buFont typeface="Wingdings" pitchFamily="2" charset="2"/>
              <a:buNone/>
            </a:pPr>
            <a:r>
              <a:rPr lang="th-TH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ปัจจุบันเหลือแต่ สสอ. </a:t>
            </a:r>
          </a:p>
          <a:p>
            <a:pPr marL="0" indent="0">
              <a:buFont typeface="Wingdings" pitchFamily="2" charset="2"/>
              <a:buNone/>
            </a:pPr>
            <a:r>
              <a:rPr lang="th-TH" b="1" smtClean="0">
                <a:latin typeface="Tahoma" pitchFamily="34" charset="0"/>
                <a:cs typeface="Tahoma" pitchFamily="34" charset="0"/>
              </a:rPr>
              <a:t>การแก้ปัญหา ในปัจจุบัน เปลี่ยน พื้นที่เป้าหมาย เป็น          </a:t>
            </a:r>
          </a:p>
          <a:p>
            <a:pPr marL="0" indent="0">
              <a:buFont typeface="Wingdings" pitchFamily="2" charset="2"/>
              <a:buNone/>
            </a:pPr>
            <a:r>
              <a:rPr lang="th-TH" b="1" smtClean="0">
                <a:latin typeface="Tahoma" pitchFamily="34" charset="0"/>
                <a:cs typeface="Tahoma" pitchFamily="34" charset="0"/>
              </a:rPr>
              <a:t>                      ตำบลไทรน้อย จำนวน 10 หมู่บ้าน  </a:t>
            </a:r>
          </a:p>
          <a:p>
            <a:pPr marL="0" indent="0">
              <a:buFont typeface="Wingdings" pitchFamily="2" charset="2"/>
              <a:buNone/>
            </a:pPr>
            <a:r>
              <a:rPr lang="th-TH" b="1" smtClean="0">
                <a:latin typeface="Tahoma" pitchFamily="34" charset="0"/>
                <a:cs typeface="Tahoma" pitchFamily="34" charset="0"/>
              </a:rPr>
              <a:t>ทำตำบล  งานบุญปลอดเหล้า </a:t>
            </a:r>
          </a:p>
          <a:p>
            <a:pPr marL="0" indent="0">
              <a:buFont typeface="Wingdings" pitchFamily="2" charset="2"/>
              <a:buNone/>
            </a:pPr>
            <a:r>
              <a:rPr lang="th-TH" b="1" smtClean="0">
                <a:latin typeface="Tahoma" pitchFamily="34" charset="0"/>
                <a:cs typeface="Tahoma" pitchFamily="34" charset="0"/>
              </a:rPr>
              <a:t>               ลอยกระทงปลอดเหล้า 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358775" y="1612900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latin typeface="Tahoma" pitchFamily="34" charset="0"/>
                <a:cs typeface="Tahoma" pitchFamily="34" charset="0"/>
              </a:rPr>
              <a:t> ไตรมาสที่ 1 ไม่สามารถดำเนินการได้ตามแผน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533400" y="2286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latin typeface="Tahoma" pitchFamily="34" charset="0"/>
                <a:cs typeface="Tahoma" pitchFamily="34" charset="0"/>
              </a:rPr>
              <a:t>ข้อสังเกต มี 16 อำเภอ </a:t>
            </a:r>
            <a:r>
              <a:rPr lang="th-TH" b="1">
                <a:latin typeface="Tahoma" pitchFamily="34" charset="0"/>
                <a:cs typeface="Tahoma" pitchFamily="34" charset="0"/>
              </a:rPr>
              <a:t>เดิมใช้อำเภอบางบาล </a:t>
            </a:r>
          </a:p>
          <a:p>
            <a:r>
              <a:rPr lang="th-TH" b="1">
                <a:latin typeface="Tahoma" pitchFamily="34" charset="0"/>
                <a:cs typeface="Tahoma" pitchFamily="34" charset="0"/>
              </a:rPr>
              <a:t>เป็นพื้นที่เป้าหมาย</a:t>
            </a:r>
            <a:r>
              <a:rPr lang="th-TH">
                <a:latin typeface="Tahoma" pitchFamily="34" charset="0"/>
                <a:cs typeface="Tahoma" pitchFamily="34" charset="0"/>
              </a:rPr>
              <a:t>   เพื่อให้เป็นอำเภอต้นแบบ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72" y="341784"/>
            <a:ext cx="8458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ข้อสังเกต  </a:t>
            </a:r>
            <a:br>
              <a:rPr lang="th-TH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งานส่วนใหญ่เป็นแผนที่จะทำ แต่ยังไม่ได้ทำ</a:t>
            </a:r>
            <a:endParaRPr lang="th-TH" dirty="0">
              <a:solidFill>
                <a:srgbClr val="66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7703"/>
            <a:ext cx="7467600" cy="4873625"/>
          </a:xfrm>
        </p:spPr>
        <p:txBody>
          <a:bodyPr/>
          <a:lstStyle/>
          <a:p>
            <a:pPr>
              <a:buSzPct val="100000"/>
            </a:pPr>
            <a:r>
              <a:rPr lang="th-TH" sz="28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การทำงานเน้นทำช่วงเทศกาล  </a:t>
            </a:r>
          </a:p>
          <a:p>
            <a:pPr>
              <a:buSzPct val="100000"/>
            </a:pPr>
            <a:r>
              <a:rPr lang="th-TH" sz="28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งานที่ทำไม่ต่อเนื่อง </a:t>
            </a:r>
          </a:p>
          <a:p>
            <a:pPr>
              <a:buSzPct val="100000"/>
            </a:pPr>
            <a:r>
              <a:rPr lang="th-TH" sz="28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ไม่สามารถขยายพื้นที่ได้ </a:t>
            </a:r>
          </a:p>
          <a:p>
            <a:pPr>
              <a:buSzPct val="100000"/>
            </a:pPr>
            <a:r>
              <a:rPr lang="th-TH" sz="28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การดำเนินงานหลายอย่างทำในช่วงเทศกาล ไม่ได้ทำเป็นงานปกติ</a:t>
            </a:r>
          </a:p>
          <a:p>
            <a:pPr>
              <a:buSzPct val="100000"/>
            </a:pPr>
            <a:r>
              <a:rPr lang="th-TH" sz="2800" dirty="0" smtClean="0">
                <a:solidFill>
                  <a:srgbClr val="6600CC"/>
                </a:solidFill>
                <a:latin typeface="Tahoma" pitchFamily="34" charset="0"/>
                <a:cs typeface="Tahoma" pitchFamily="34" charset="0"/>
              </a:rPr>
              <a:t>มีแผน </a:t>
            </a:r>
            <a:r>
              <a:rPr lang="th-TH" sz="28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จะจัดทำชุมชนบำบัดบุหรี่</a:t>
            </a:r>
          </a:p>
          <a:p>
            <a:pPr>
              <a:buSzPct val="100000"/>
            </a:pPr>
            <a:r>
              <a:rPr lang="th-TH" sz="28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วันที่ 31 พค 57 จัดเวทีเสวนา แอลกอฮอล์ กับผลของ อุบัติเหตุ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รูปภาพ 60" descr="1920-1080-69229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15875" y="22225"/>
            <a:ext cx="9144000" cy="9540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th-TH" altLang="th-TH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อัตราตายจากอุบัติเหตุทางถนน </a:t>
            </a:r>
          </a:p>
          <a:p>
            <a:pPr eaLnBrk="1" hangingPunct="1">
              <a:defRPr/>
            </a:pPr>
            <a:r>
              <a:rPr lang="th-TH" altLang="th-TH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(ไม่เกิน 20 ต่อประชากรแสนคน</a:t>
            </a:r>
            <a:r>
              <a:rPr lang="th-TH" altLang="th-TH" smtClean="0">
                <a:solidFill>
                  <a:srgbClr val="000000"/>
                </a:solidFill>
                <a:latin typeface="Arial" pitchFamily="34" charset="0"/>
                <a:cs typeface="+mn-cs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19050" y="990600"/>
            <a:ext cx="3067050" cy="5078413"/>
          </a:xfrm>
          <a:prstGeom prst="rect">
            <a:avLst/>
          </a:prstGeom>
          <a:solidFill>
            <a:srgbClr val="002060"/>
          </a:soli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th-TH" altLang="th-TH" sz="24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มาตรการบริหารจัดการข้อมูลอุบัติเหตุทางถนนและการเฝ้าระวัง</a:t>
            </a:r>
          </a:p>
          <a:p>
            <a:pPr eaLnBrk="1" hangingPunct="1">
              <a:defRPr/>
            </a:pPr>
            <a:endParaRPr lang="th-TH" altLang="th-TH" sz="1200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th-TH" sz="2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	</a:t>
            </a:r>
            <a:r>
              <a:rPr lang="en-US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1.1</a:t>
            </a:r>
            <a:r>
              <a:rPr lang="en-US" altLang="th-TH" sz="2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มีการวิเคราะห์สถานการณ์/ปัจจัยเสี่ยง/จุดเสี่ยง การเกิดอุบัติเหตุทางถนนในพื้นที่</a:t>
            </a:r>
          </a:p>
          <a:p>
            <a:pPr eaLnBrk="1" hangingPunct="1">
              <a:defRPr/>
            </a:pPr>
            <a:r>
              <a:rPr lang="en-US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th-TH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1.2 </a:t>
            </a:r>
            <a:r>
              <a:rPr lang="th-TH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มีการสอบสวนการตายจากอุบัติเหตุทางถนนตามเกณฑ์</a:t>
            </a:r>
            <a:endParaRPr lang="th-TH" altLang="th-TH" sz="18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3048000" y="990600"/>
            <a:ext cx="6096000" cy="600233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th-TH" altLang="th-TH" sz="3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กระบวนการ/กิจกรรมดำเนินงาน</a:t>
            </a:r>
          </a:p>
          <a:p>
            <a:pPr eaLnBrk="1" hangingPunct="1">
              <a:buFontTx/>
              <a:buChar char="-"/>
              <a:defRPr/>
            </a:pPr>
            <a:r>
              <a:rPr lang="th-TH" altLang="th-TH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มีรายงานการวิเคราะห์สถานการณ์/ปัจจัยเสี่ยง/จุดเสี่ยง การเกิดอุบัติเหตุทางถนนในระดับจังหวัด โดยใช้ ข้อมูลร่วมกัน </a:t>
            </a:r>
          </a:p>
          <a:p>
            <a:pPr eaLnBrk="1" hangingPunct="1">
              <a:defRPr/>
            </a:pPr>
            <a:endParaRPr lang="th-TH" altLang="th-TH" sz="1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th-TH" altLang="th-TH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มีการนำเสนอข้อมูลสถานการณ์ และข้อมูลการสอบสวนอุบัติเหตุ และให้ข้อเสนอแนะในเวทีการประชุมของภาคีเครือข่าย  </a:t>
            </a:r>
          </a:p>
          <a:p>
            <a:pPr marL="457200" indent="-457200" eaLnBrk="1" hangingPunct="1">
              <a:buFontTx/>
              <a:buChar char="-"/>
              <a:defRPr/>
            </a:pPr>
            <a:endParaRPr lang="th-TH" altLang="th-TH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th-TH" altLang="th-TH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เตรียมส่งคนอบรม </a:t>
            </a:r>
            <a:r>
              <a:rPr lang="en-US" altLang="th-TH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SRRT </a:t>
            </a:r>
            <a:r>
              <a:rPr lang="th-TH" altLang="th-TH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สอบสวนอุบัติเหตุ โดย </a:t>
            </a:r>
            <a:r>
              <a:rPr lang="th-TH" altLang="th-TH" b="1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สคร</a:t>
            </a:r>
            <a:r>
              <a:rPr lang="th-TH" altLang="th-TH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.1 เลือก </a:t>
            </a:r>
            <a:r>
              <a:rPr lang="th-TH" altLang="th-TH" sz="2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(1จ.1อ.) 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th-TH" altLang="th-TH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จ.พระนครศรีอยุธยา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th-TH" altLang="th-TH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และอำเภอวังน้อย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รูปภาพ 60" descr="1920-1080-69229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th-TH" altLang="th-TH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อัตราตายจากอุบัติเหตุทางถนน </a:t>
            </a:r>
          </a:p>
          <a:p>
            <a:pPr eaLnBrk="1" hangingPunct="1">
              <a:defRPr/>
            </a:pPr>
            <a:r>
              <a:rPr lang="th-TH" altLang="th-TH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(ไม่เกิน 20 ต่อประชากรแสนคน</a:t>
            </a:r>
            <a:r>
              <a:rPr lang="th-TH" altLang="th-TH" smtClean="0">
                <a:solidFill>
                  <a:srgbClr val="000000"/>
                </a:solidFill>
                <a:latin typeface="Arial" pitchFamily="34" charset="0"/>
                <a:cs typeface="+mn-cs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-26988" y="990600"/>
            <a:ext cx="3913188" cy="4308475"/>
          </a:xfrm>
          <a:prstGeom prst="rect">
            <a:avLst/>
          </a:prstGeom>
          <a:solidFill>
            <a:srgbClr val="002060"/>
          </a:soli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th-TH" altLang="th-TH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มาตรการลด</a:t>
            </a:r>
          </a:p>
          <a:p>
            <a:pPr eaLnBrk="1" hangingPunct="1">
              <a:defRPr/>
            </a:pPr>
            <a:r>
              <a:rPr lang="th-TH" altLang="th-TH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ปัจจัยเสี่ยงหลัก</a:t>
            </a:r>
            <a:endParaRPr lang="th-TH" altLang="th-TH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th-TH" sz="3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	</a:t>
            </a:r>
            <a:r>
              <a:rPr lang="th-TH" altLang="th-TH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ต่อการเกิดอุบัติเหตุทางถนนดำเนินงานร่วมกับภาคีเครือข่าย ในประเด็นที่เกี่ยวข้องกับพฤติกรรม เช่นการสวมหมวกนิรภัย เมาไม่ขับ การขับรถเร็ว ฯลฯ และการแก้ไขปัญหาจุดเสี่ยง </a:t>
            </a:r>
            <a:r>
              <a:rPr lang="en-US" altLang="th-TH" sz="2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(Black Spot)</a:t>
            </a:r>
            <a:endParaRPr lang="th-TH" altLang="th-TH" sz="18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2" eaLnBrk="1" hangingPunct="1">
              <a:defRPr/>
            </a:pPr>
            <a:endParaRPr lang="th-TH" altLang="th-TH" sz="18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3962400" y="995363"/>
            <a:ext cx="5181600" cy="61864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3200" b="1">
                <a:latin typeface="Tahoma" pitchFamily="34" charset="0"/>
                <a:cs typeface="Tahoma" pitchFamily="34" charset="0"/>
              </a:rPr>
              <a:t>พบการบังคับใช้กฎหมาย สูงมาก</a:t>
            </a:r>
          </a:p>
          <a:p>
            <a:endParaRPr lang="th-TH" altLang="th-TH" sz="2400" b="1">
              <a:latin typeface="Tahoma" pitchFamily="34" charset="0"/>
              <a:cs typeface="Tahoma" pitchFamily="34" charset="0"/>
            </a:endParaRPr>
          </a:p>
          <a:p>
            <a:r>
              <a:rPr lang="th-TH" altLang="th-TH" sz="3200" b="1">
                <a:latin typeface="Tahoma" pitchFamily="34" charset="0"/>
                <a:cs typeface="Tahoma" pitchFamily="34" charset="0"/>
              </a:rPr>
              <a:t> แต่ปัญหา เด็กที่ต่ำกว่า 15 ไม่ใส่หมวกกันน๊อค และขี่รถมอเตอร์ไซค์ จำนวนมาก</a:t>
            </a:r>
          </a:p>
          <a:p>
            <a:endParaRPr lang="th-TH" altLang="th-TH" sz="2000">
              <a:latin typeface="Tahoma" pitchFamily="34" charset="0"/>
              <a:cs typeface="Tahoma" pitchFamily="34" charset="0"/>
            </a:endParaRPr>
          </a:p>
          <a:p>
            <a:r>
              <a:rPr lang="th-TH" altLang="th-TH" sz="32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สามารถพัฒนา </a:t>
            </a:r>
            <a:r>
              <a:rPr lang="th-TH" altLang="th-TH" sz="3200">
                <a:latin typeface="Tahoma" pitchFamily="34" charset="0"/>
                <a:cs typeface="Tahoma" pitchFamily="34" charset="0"/>
              </a:rPr>
              <a:t>การใช้ ข้อมูลเพื่อวิเคราะห์จุดเสี่ยงร่วมกัน ทำการแก้ไขปัญหาจุดเสี่ยง </a:t>
            </a:r>
            <a:r>
              <a:rPr lang="en-US" altLang="th-TH" sz="3200">
                <a:latin typeface="Tahoma" pitchFamily="34" charset="0"/>
                <a:cs typeface="Tahoma" pitchFamily="34" charset="0"/>
              </a:rPr>
              <a:t> (Black Spot)</a:t>
            </a:r>
            <a:endParaRPr lang="th-TH" altLang="th-TH" sz="3200">
              <a:latin typeface="Tahoma" pitchFamily="34" charset="0"/>
              <a:cs typeface="Tahoma" pitchFamily="34" charset="0"/>
            </a:endParaRPr>
          </a:p>
          <a:p>
            <a:r>
              <a:rPr lang="th-TH" altLang="th-TH" sz="3200">
                <a:latin typeface="Tahoma" pitchFamily="34" charset="0"/>
                <a:cs typeface="Tahoma" pitchFamily="34" charset="0"/>
              </a:rPr>
              <a:t>ได้อีก หากมีการร่วมมือกันอย่างจริงจัง</a:t>
            </a:r>
            <a:endParaRPr lang="th-TH" altLang="th-TH" sz="24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รูปภาพ 60" descr="1920-1080-69229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15875" y="22225"/>
            <a:ext cx="9144000" cy="9540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th-TH" altLang="th-TH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อัตราตายจากอุบัติเหตุทางถนน </a:t>
            </a:r>
          </a:p>
          <a:p>
            <a:pPr eaLnBrk="1" hangingPunct="1">
              <a:defRPr/>
            </a:pPr>
            <a:r>
              <a:rPr lang="th-TH" altLang="th-TH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(ไม่เกิน 20 ต่อประชากรแสนคน</a:t>
            </a:r>
            <a:r>
              <a:rPr lang="th-TH" altLang="th-TH" smtClean="0">
                <a:solidFill>
                  <a:srgbClr val="000000"/>
                </a:solidFill>
                <a:latin typeface="Arial" pitchFamily="34" charset="0"/>
                <a:cs typeface="+mn-cs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990600"/>
            <a:ext cx="4572000" cy="3170238"/>
          </a:xfrm>
          <a:prstGeom prst="rect">
            <a:avLst/>
          </a:prstGeom>
          <a:solidFill>
            <a:srgbClr val="002060"/>
          </a:soli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th-TH" altLang="th-TH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มาตรการองค์กร/ชุมชน</a:t>
            </a:r>
            <a:r>
              <a:rPr lang="th-TH" altLang="th-TH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th-TH" altLang="th-TH" sz="1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altLang="th-TH" sz="600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th-TH" sz="32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มีกลไกในการขับเคลื่อนให้หน่วยงานหรือองค์กรในจังหวัด/อำเภอ มีมาตรการ/กิจกรรมที่เกี่ยวข้องกับความปลอดภัยทางถนน </a:t>
            </a:r>
            <a:endParaRPr lang="th-TH" altLang="th-TH" sz="24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4572000" y="914400"/>
            <a:ext cx="4572000" cy="6016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altLang="th-TH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ผลลัพธ์</a:t>
            </a:r>
            <a:r>
              <a:rPr lang="th-TH" altLang="th-TH" sz="2400" b="1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</a:t>
            </a:r>
          </a:p>
          <a:p>
            <a:pPr>
              <a:defRPr/>
            </a:pPr>
            <a:endParaRPr lang="th-TH" altLang="th-TH" sz="900" b="1" dirty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>
              <a:buFontTx/>
              <a:buChar char="-"/>
              <a:defRPr/>
            </a:pPr>
            <a:r>
              <a:rPr lang="th-TH" altLang="th-TH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มีแผนดำเนินการ มาตรการองค์กร/ชุมชน </a:t>
            </a:r>
          </a:p>
          <a:p>
            <a:pPr>
              <a:defRPr/>
            </a:pPr>
            <a:endParaRPr lang="th-TH" altLang="th-TH" sz="1050" dirty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>
              <a:defRPr/>
            </a:pPr>
            <a:r>
              <a:rPr lang="en-US" altLang="th-TH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1. </a:t>
            </a:r>
            <a:r>
              <a:rPr lang="th-TH" altLang="th-TH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หน่วยงานในสังกัดกระทรวงสาธารณสุข</a:t>
            </a:r>
          </a:p>
          <a:p>
            <a:pPr>
              <a:defRPr/>
            </a:pPr>
            <a:r>
              <a:rPr lang="th-TH" altLang="th-TH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มีมาตรการ/กิจกรรมเกี่ยวข้องกับความปลอดภัยทางถนน </a:t>
            </a:r>
          </a:p>
          <a:p>
            <a:pPr>
              <a:defRPr/>
            </a:pPr>
            <a:r>
              <a:rPr lang="th-TH" altLang="th-TH" sz="1600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</a:t>
            </a:r>
          </a:p>
          <a:p>
            <a:pPr>
              <a:defRPr/>
            </a:pPr>
            <a:r>
              <a:rPr lang="en-US" altLang="th-TH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2.</a:t>
            </a:r>
            <a:r>
              <a:rPr lang="th-TH" altLang="th-TH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 ขับเคลื่อนให้หน่วยงาน/องค์กรอื่นๆ มีมาตรการ/กิจกรรมเกี่ยวข้องกับความปลอดภัยทางถนน มากกว่า </a:t>
            </a:r>
            <a:r>
              <a:rPr lang="en-US" altLang="th-TH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5 </a:t>
            </a:r>
            <a:r>
              <a:rPr lang="th-TH" altLang="th-TH" dirty="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แห่ง</a:t>
            </a:r>
            <a:endParaRPr lang="th-TH" altLang="th-TH" sz="1400" dirty="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44450" y="4160838"/>
            <a:ext cx="4451350" cy="25237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en-US" b="1" dirty="0"/>
              <a:t> </a:t>
            </a:r>
            <a:r>
              <a:rPr lang="th-TH" altLang="en-US" sz="2600" b="1" dirty="0">
                <a:latin typeface="Tahoma" pitchFamily="34" charset="0"/>
                <a:cs typeface="Tahoma" pitchFamily="34" charset="0"/>
              </a:rPr>
              <a:t>มีการประชุม</a:t>
            </a:r>
            <a:r>
              <a:rPr lang="th-TH" altLang="en-US" sz="2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คณะกรรมการความมั่นคงของจังหวัด ทุกเดือน </a:t>
            </a:r>
          </a:p>
          <a:p>
            <a:r>
              <a:rPr lang="th-TH" altLang="en-US" sz="2600" b="1" dirty="0">
                <a:latin typeface="Tahoma" pitchFamily="34" charset="0"/>
                <a:cs typeface="Tahoma" pitchFamily="34" charset="0"/>
              </a:rPr>
              <a:t>และปัจจุบันเพิ่ม </a:t>
            </a:r>
            <a:r>
              <a:rPr lang="th-TH" altLang="en-US" sz="2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คณะทำงานบูรณาการข้อมูลอุบัติเหตุทางถนน จ.อยุธยา</a:t>
            </a:r>
            <a:endParaRPr lang="th-TH" altLang="en-US" sz="2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รูปภาพ 60" descr="1920-1080-69229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9850" y="1055688"/>
          <a:ext cx="9097962" cy="5676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5074"/>
                <a:gridCol w="1637557"/>
                <a:gridCol w="1630821"/>
                <a:gridCol w="1772255"/>
                <a:gridCol w="1772255"/>
              </a:tblGrid>
              <a:tr h="3429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อำเภอ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อัตราตาย ต่อ </a:t>
                      </a: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100,000 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ประชากร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ผู้บาดเจ็บตายทั้งหมด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อัตรา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ผู้บาดเจ็บตาย 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ที่อยู่ในจังหวัด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อัตรา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พระนครศรีอยุธยา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</a:t>
                      </a:r>
                      <a:endParaRPr lang="en-US" sz="12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30.0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10.5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เสนา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19.0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18.9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ท่าเรือ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20.0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14.1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ผักไห่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30.0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20.5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วังน้อย</a:t>
                      </a:r>
                      <a:endParaRPr lang="en-US" sz="2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en-US" sz="24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54.4</a:t>
                      </a:r>
                      <a:endParaRPr lang="en-US" sz="2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2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28.0</a:t>
                      </a:r>
                      <a:endParaRPr lang="en-US" sz="2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มหาราช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16.3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16.3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นครหลวง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62.5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43.5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ลาดบัวหลวง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42.5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31.2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ภาชี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43.3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28.9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อุทัย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17.4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29.1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บางบาล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31.2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31.2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บางปะอิน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33.5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18.5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บางไทร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4.4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2.2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บางซ้าย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28.4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22.7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บางปะหัน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29.0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17.9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บ้านแพรก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26.5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2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en-US" sz="2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251</a:t>
                      </a:r>
                      <a:endParaRPr lang="en-US" sz="2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32.1</a:t>
                      </a:r>
                      <a:endParaRPr lang="en-US" sz="2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155</a:t>
                      </a:r>
                      <a:endParaRPr lang="en-US" sz="2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19.8</a:t>
                      </a:r>
                      <a:endParaRPr lang="en-US" sz="2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1625" name="Rectangle 104"/>
          <p:cNvSpPr>
            <a:spLocks noChangeArrowheads="1"/>
          </p:cNvSpPr>
          <p:nvPr/>
        </p:nvSpPr>
        <p:spPr bwMode="auto">
          <a:xfrm>
            <a:off x="79375" y="9525"/>
            <a:ext cx="8940800" cy="101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0" hangingPunct="0"/>
            <a:r>
              <a:rPr lang="th-TH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ตาราง   การเสียชีวิตจากอุบัติเหตุขนส่ง รายอำเภอ ปี </a:t>
            </a:r>
            <a:r>
              <a:rPr lang="en-US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2556 </a:t>
            </a:r>
            <a:endParaRPr lang="th-TH" sz="20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indent="457200" algn="just" eaLnBrk="0" hangingPunct="0"/>
            <a:r>
              <a:rPr lang="th-TH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(ตุลาคม </a:t>
            </a:r>
            <a:r>
              <a:rPr lang="en-US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2555 – </a:t>
            </a:r>
            <a:r>
              <a:rPr lang="th-TH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กันยายน </a:t>
            </a:r>
            <a:r>
              <a:rPr lang="en-US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2556</a:t>
            </a:r>
            <a:r>
              <a:rPr lang="th-TH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en-US" sz="8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indent="457200" algn="just" eaLnBrk="0" hangingPunct="0"/>
            <a:r>
              <a:rPr lang="th-TH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ข้อมูลจากรายงาน </a:t>
            </a:r>
            <a:r>
              <a:rPr lang="en-US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19 </a:t>
            </a:r>
            <a:r>
              <a:rPr lang="th-TH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สาเหตุ ของโรงพยาบาลภาครัฐ พื้นที่ </a:t>
            </a:r>
            <a:r>
              <a:rPr lang="en-US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16 </a:t>
            </a:r>
            <a:r>
              <a:rPr lang="th-TH" sz="2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อำเภอ</a:t>
            </a:r>
            <a:endParaRPr lang="th-TH" sz="36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3999" cy="6538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846554"/>
                <a:gridCol w="656846"/>
                <a:gridCol w="656846"/>
                <a:gridCol w="1192695"/>
                <a:gridCol w="864273"/>
                <a:gridCol w="864273"/>
                <a:gridCol w="864273"/>
                <a:gridCol w="1140839"/>
              </a:tblGrid>
              <a:tr h="46972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</a:t>
                      </a: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ผู้ถูกดำเนินคดี</a:t>
                      </a:r>
                      <a:r>
                        <a:rPr lang="en-US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(</a:t>
                      </a:r>
                      <a:r>
                        <a:rPr lang="th-TH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คน)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9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มาตรการ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แยกตามเพศ</a:t>
                      </a: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แยกตามอายุ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32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 </a:t>
                      </a:r>
                      <a:endParaRPr lang="en-U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ชาย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หญิง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ต่ำกว่า </a:t>
                      </a: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</a:t>
                      </a: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20-29 </a:t>
                      </a:r>
                      <a:r>
                        <a:rPr lang="th-TH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30-39 </a:t>
                      </a:r>
                      <a:r>
                        <a:rPr lang="th-TH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40-49 </a:t>
                      </a:r>
                      <a:r>
                        <a:rPr lang="th-TH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 </a:t>
                      </a:r>
                      <a:r>
                        <a:rPr lang="th-TH" sz="16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ปีขึ้นไป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</a:tr>
              <a:tr h="46972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ไม่สวมหมวกนิรภัย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3,007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2,148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1,861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</a:tr>
              <a:tr h="46972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มอเตอร์ไซค์ไม่ปลอดภัย 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664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593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185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453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</a:tr>
              <a:tr h="46972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เมาสุรา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587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528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114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241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127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93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</a:tr>
              <a:tr h="46972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ไม่คาดเข็มขัดนิรภัย 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1,397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1,168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229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980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252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</a:tr>
              <a:tr h="46972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ไม่มีใบขับขี่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1,898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1,405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493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268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1,974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423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184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>
                    <a:solidFill>
                      <a:schemeClr val="bg2"/>
                    </a:solidFill>
                  </a:tcPr>
                </a:tc>
              </a:tr>
              <a:tr h="46972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ความเร็วเกินกำหนด 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432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236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196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165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113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</a:tr>
              <a:tr h="46972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ฝ่าฝืนสัญญาณจราจร 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</a:tr>
              <a:tr h="46972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ขับรถย้อนศร 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193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152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107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</a:tr>
              <a:tr h="46972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แซงในที่คับขัน 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</a:tr>
              <a:tr h="46972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ใช้โทรศัพท์ขณะขับรถ </a:t>
                      </a:r>
                      <a:endParaRPr lang="en-US" sz="105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138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</a:tr>
              <a:tr h="469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r>
                        <a:rPr lang="en-US" sz="12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 </a:t>
                      </a:r>
                      <a:endParaRPr lang="en-US" sz="10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8,378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6,373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2,005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1,349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4,989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1,286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598 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156 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5405" marR="65405" marT="825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097" y="188640"/>
            <a:ext cx="8856984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ประเด็นการตรวจราชการ</a:t>
            </a:r>
            <a:b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</a:t>
            </a:r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ผลลัพธ์ภาวะสุขภาพตามกลุ่มวัย</a:t>
            </a:r>
            <a:endParaRPr lang="th-TH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7504" y="1484784"/>
            <a:ext cx="8686800" cy="38164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th-TH" sz="6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อัตรามารดาตายต่อการเกิดมีชีพ</a:t>
            </a:r>
            <a:r>
              <a:rPr lang="en-US" sz="6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6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แสนคน(ไม่เกิน</a:t>
            </a:r>
            <a:r>
              <a:rPr lang="en-US" sz="6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th-TH" sz="6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1" indent="0">
              <a:buNone/>
            </a:pPr>
            <a:r>
              <a:rPr lang="th-TH" sz="6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ยังไม่มีรายงานมารดาตายมาตั้งแต่</a:t>
            </a:r>
            <a:r>
              <a:rPr lang="en-US" sz="6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6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ปีที่ผ่านมาและ</a:t>
            </a:r>
            <a:r>
              <a:rPr lang="th-TH" sz="6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ไตรมาส</a:t>
            </a:r>
            <a:r>
              <a:rPr lang="th-TH" sz="6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แรกปี</a:t>
            </a:r>
            <a:r>
              <a:rPr lang="en-US" sz="6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endParaRPr lang="th-TH" sz="6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6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เนื่องจาก</a:t>
            </a:r>
          </a:p>
          <a:p>
            <a:pPr marL="0" indent="0">
              <a:buNone/>
            </a:pPr>
            <a:r>
              <a:rPr lang="en-US" sz="6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</a:t>
            </a:r>
            <a:r>
              <a:rPr lang="th-TH" sz="6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ดำเนินงานตามมาตรฐานสายใยรักครอบครัว</a:t>
            </a:r>
          </a:p>
          <a:p>
            <a:pPr marL="0" indent="0">
              <a:buNone/>
            </a:pPr>
            <a:r>
              <a:rPr lang="en-US" sz="6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</a:t>
            </a:r>
            <a:r>
              <a:rPr lang="th-TH" sz="6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6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MCH Board</a:t>
            </a:r>
            <a:endParaRPr lang="th-TH" sz="6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thaiDist">
              <a:lnSpc>
                <a:spcPct val="90000"/>
              </a:lnSpc>
              <a:buNone/>
            </a:pPr>
            <a:r>
              <a:rPr lang="en-US" altLang="th-TH" sz="6200" b="0" dirty="0" smtClean="0">
                <a:solidFill>
                  <a:srgbClr val="0000CC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-</a:t>
            </a:r>
            <a:r>
              <a:rPr lang="th-TH" altLang="th-TH" sz="6200" b="0" dirty="0" smtClean="0">
                <a:solidFill>
                  <a:srgbClr val="0000CC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มีการจัดอบรม </a:t>
            </a:r>
            <a:r>
              <a:rPr lang="en-US" altLang="th-TH" sz="6200" b="0" dirty="0" smtClean="0">
                <a:solidFill>
                  <a:srgbClr val="0000CC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CPR </a:t>
            </a:r>
            <a:r>
              <a:rPr lang="th-TH" altLang="th-TH" sz="6200" b="0" dirty="0" smtClean="0">
                <a:solidFill>
                  <a:srgbClr val="0000CC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มารดาทารกทุกปี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th-TH" sz="6200" b="0" dirty="0" smtClean="0">
                <a:solidFill>
                  <a:srgbClr val="0000CC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-</a:t>
            </a:r>
            <a:r>
              <a:rPr lang="th-TH" altLang="th-TH" sz="6200" b="0" dirty="0" smtClean="0">
                <a:solidFill>
                  <a:srgbClr val="0000CC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มีการอบรมการอ่านผล </a:t>
            </a:r>
            <a:r>
              <a:rPr lang="en-US" altLang="th-TH" sz="6200" b="0" dirty="0" smtClean="0">
                <a:solidFill>
                  <a:srgbClr val="0000CC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NST </a:t>
            </a:r>
            <a:r>
              <a:rPr lang="th-TH" altLang="th-TH" sz="6200" b="0" dirty="0" smtClean="0">
                <a:solidFill>
                  <a:srgbClr val="0000CC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เพื่อการรายงาน </a:t>
            </a:r>
            <a:r>
              <a:rPr lang="en-US" altLang="th-TH" sz="6200" b="0" dirty="0" smtClean="0">
                <a:solidFill>
                  <a:srgbClr val="0000CC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Case </a:t>
            </a:r>
            <a:r>
              <a:rPr lang="th-TH" altLang="th-TH" sz="6200" b="0" dirty="0" smtClean="0">
                <a:solidFill>
                  <a:srgbClr val="0000CC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เสี่ยงได้ทันท่วงที	ป้องกันการเกิด </a:t>
            </a:r>
            <a:r>
              <a:rPr lang="en-US" altLang="th-TH" sz="6200" b="0" dirty="0" smtClean="0">
                <a:solidFill>
                  <a:srgbClr val="0000CC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DFIU </a:t>
            </a:r>
            <a:endParaRPr lang="th-TH" altLang="th-TH" sz="6200" b="0" dirty="0" smtClean="0">
              <a:solidFill>
                <a:srgbClr val="0000CC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thaiDist">
              <a:lnSpc>
                <a:spcPct val="90000"/>
              </a:lnSpc>
              <a:buNone/>
            </a:pPr>
            <a:r>
              <a:rPr lang="en-US" altLang="th-TH" sz="6200" b="0" dirty="0" smtClean="0">
                <a:solidFill>
                  <a:srgbClr val="0000CC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-</a:t>
            </a:r>
            <a:r>
              <a:rPr lang="th-TH" altLang="th-TH" sz="6200" b="0" dirty="0" smtClean="0">
                <a:solidFill>
                  <a:srgbClr val="0000CC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จัดประชุม เจ้าหน้าที่ ที่เกี่ยวข้องสอนเน้นให้หญิงตั้งครรภ์สังเกตอาการผิดปกติและรีบมาพบแพทย์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966" y="5373216"/>
            <a:ext cx="85935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ข้อสังเกต </a:t>
            </a:r>
            <a:r>
              <a:rPr lang="th-TH" dirty="0" smtClean="0"/>
              <a:t>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ถึงแม้มีบริการคุณภาพแต่กลุ่มเป้าหมายเข้าถึงน้อย โดยเฉพาะการฝากครรภ์ครบ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ครั้ง และเพิ่มการเข้าถึงบริการ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ANC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เพื่อให้สามารถรักษาอัตราตายเป็น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</a:t>
            </a:r>
          </a:p>
        </p:txBody>
      </p:sp>
    </p:spTree>
    <p:extLst>
      <p:ext uri="{BB962C8B-B14F-4D97-AF65-F5344CB8AC3E}">
        <p14:creationId xmlns:p14="http://schemas.microsoft.com/office/powerpoint/2010/main" xmlns="" val="26369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15875" y="22225"/>
            <a:ext cx="9144000" cy="1384300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th-TH" altLang="th-TH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อัตราตายจากอุบัติเหตุทางถนน </a:t>
            </a:r>
          </a:p>
          <a:p>
            <a:pPr eaLnBrk="1" hangingPunct="1">
              <a:defRPr/>
            </a:pPr>
            <a:r>
              <a:rPr lang="th-TH" altLang="th-TH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(ไม่เกิน 20 ต่อประชากรแสนคน</a:t>
            </a:r>
            <a:r>
              <a:rPr lang="th-TH" altLang="th-TH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th-TH" altLang="en-US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 </a:t>
            </a:r>
            <a:r>
              <a:rPr lang="th-TH" altLang="en-US" b="1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   </a:t>
            </a:r>
            <a:r>
              <a:rPr lang="th-TH" altLang="en-US" b="1" dirty="0" smtClean="0">
                <a:cs typeface="Cordia New" pitchFamily="34" charset="-34"/>
              </a:rPr>
              <a:t> </a:t>
            </a:r>
            <a:r>
              <a:rPr lang="th-TH" altLang="en-US" b="1" dirty="0">
                <a:cs typeface="Cordia New" pitchFamily="34" charset="-34"/>
              </a:rPr>
              <a:t>ไตรมาสที่ </a:t>
            </a:r>
            <a:r>
              <a:rPr lang="en-US" altLang="en-US" b="1" dirty="0"/>
              <a:t>1 </a:t>
            </a:r>
            <a:r>
              <a:rPr lang="th-TH" altLang="en-US" b="1" dirty="0">
                <a:cs typeface="Cordia New" pitchFamily="34" charset="-34"/>
              </a:rPr>
              <a:t>(ตค.-ธค.)  จากใบมรณบัตร ของ </a:t>
            </a:r>
            <a:r>
              <a:rPr lang="th-TH" altLang="en-US" b="1" dirty="0" smtClean="0">
                <a:cs typeface="Cordia New" pitchFamily="34" charset="-34"/>
              </a:rPr>
              <a:t>สนย.   </a:t>
            </a:r>
            <a:r>
              <a:rPr lang="th-TH" alt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 ต้องไม่เกิน 40</a:t>
            </a:r>
            <a:endParaRPr lang="th-TH" altLang="th-TH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4857750"/>
            <a:ext cx="3978275" cy="1323975"/>
          </a:xfrm>
          <a:prstGeom prst="rect">
            <a:avLst/>
          </a:prstGeom>
          <a:solidFill>
            <a:srgbClr val="002060"/>
          </a:soli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th-TH" altLang="th-TH" b="1" i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th-TH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มาตรการรักษาพยาบาล</a:t>
            </a:r>
            <a:endParaRPr lang="th-TH" altLang="th-TH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altLang="th-TH" sz="18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4343400" y="4486275"/>
            <a:ext cx="4433888" cy="2368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th-TH" altLang="th-TH" sz="2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ผลลัพธ์ที่ต้องการ</a:t>
            </a:r>
          </a:p>
          <a:p>
            <a:pPr eaLnBrk="1" hangingPunct="1">
              <a:defRPr/>
            </a:pPr>
            <a:r>
              <a:rPr lang="th-TH" altLang="th-TH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มีแผนการดำเนินงานในภาพรวมของจังหวัดครอบคลุม</a:t>
            </a:r>
          </a:p>
          <a:p>
            <a:pPr eaLnBrk="1" hangingPunct="1">
              <a:defRPr/>
            </a:pPr>
            <a:r>
              <a:rPr lang="th-TH" altLang="th-TH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altLang="th-TH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mini </a:t>
            </a:r>
            <a:r>
              <a:rPr lang="en-US" altLang="th-TH" sz="2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Mert</a:t>
            </a:r>
            <a:endParaRPr lang="en-US" altLang="th-TH" sz="24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th-TH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altLang="th-TH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EMS/ER</a:t>
            </a:r>
          </a:p>
          <a:p>
            <a:pPr eaLnBrk="1" hangingPunct="1">
              <a:defRPr/>
            </a:pPr>
            <a:r>
              <a:rPr lang="th-TH" altLang="th-TH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en-US" altLang="th-TH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Service plan (Trauma)</a:t>
            </a:r>
            <a:endParaRPr lang="th-TH" altLang="th-TH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406525"/>
          <a:ext cx="8839201" cy="2773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2743"/>
                <a:gridCol w="1262743"/>
                <a:gridCol w="1262743"/>
                <a:gridCol w="1262743"/>
                <a:gridCol w="1262743"/>
                <a:gridCol w="1262743"/>
                <a:gridCol w="1262743"/>
              </a:tblGrid>
              <a:tr h="6066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3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ไตรมาสที่ 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ตค.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พย.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ธค.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3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</a:t>
                      </a:r>
                      <a:endParaRPr lang="th-TH" sz="2400" u="none" strike="noStrike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53-55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ลดลง</a:t>
                      </a: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</a:t>
                      </a:r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ละ 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</a:t>
                      </a:r>
                      <a:endParaRPr lang="th-TH" sz="2400" u="none" strike="noStrike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53-55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ลดลง</a:t>
                      </a: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</a:t>
                      </a:r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ละ 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</a:t>
                      </a:r>
                      <a:endParaRPr lang="th-TH" sz="2400" u="none" strike="noStrike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53-55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ลดลง</a:t>
                      </a:r>
                    </a:p>
                    <a:p>
                      <a:pPr algn="ctr" fontAlgn="t"/>
                      <a:r>
                        <a:rPr lang="th-TH" sz="2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</a:t>
                      </a:r>
                      <a:r>
                        <a:rPr lang="th-TH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ละ 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3" marB="0"/>
                </a:tc>
              </a:tr>
              <a:tr h="541673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รูปภาพ 60" descr="1920-1080-69229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15875" y="22225"/>
            <a:ext cx="9144000" cy="954088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th-TH" altLang="th-TH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อัตราตายจากอุบัติเหตุทางถนน </a:t>
            </a:r>
          </a:p>
          <a:p>
            <a:pPr eaLnBrk="1" hangingPunct="1">
              <a:defRPr/>
            </a:pPr>
            <a:r>
              <a:rPr lang="th-TH" altLang="th-TH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(ไม่เกิน 20 ต่อประชากรแสนคน</a:t>
            </a:r>
            <a:r>
              <a:rPr lang="th-TH" altLang="th-TH" smtClean="0">
                <a:solidFill>
                  <a:srgbClr val="000000"/>
                </a:solidFill>
                <a:latin typeface="Arial" pitchFamily="34" charset="0"/>
                <a:cs typeface="+mn-cs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1447800"/>
            <a:ext cx="9144000" cy="4894263"/>
          </a:xfrm>
          <a:prstGeom prst="rect">
            <a:avLst/>
          </a:prstGeom>
          <a:solidFill>
            <a:srgbClr val="002060"/>
          </a:soli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th-TH" sz="2400" b="1" u="sng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th-TH" sz="2400" b="1" u="sng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KPI</a:t>
            </a:r>
            <a:endParaRPr lang="en-US" altLang="th-TH" sz="24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th-TH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ระดับประเทศ: อัตราตายจากอุบัติเหตุทางถนน ไม่เกิน </a:t>
            </a:r>
            <a:r>
              <a:rPr lang="en-US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 </a:t>
            </a:r>
            <a:r>
              <a:rPr lang="th-TH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ต่อแสนประชากร</a:t>
            </a:r>
            <a:r>
              <a:rPr lang="en-US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th-TH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อ้างอิงข้อมูล สนย.)</a:t>
            </a:r>
          </a:p>
          <a:p>
            <a:pPr eaLnBrk="1" hangingPunct="1">
              <a:defRPr/>
            </a:pPr>
            <a:endParaRPr lang="en-US" altLang="th-TH" sz="24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 ระดับเขต: ลดการตายจากอุบัติเหตุทางถนนลงร้อยละ </a:t>
            </a:r>
            <a:r>
              <a:rPr lang="en-US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7 (</a:t>
            </a:r>
            <a:r>
              <a:rPr lang="th-TH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อ้างอิงข้อมูล สนย.)</a:t>
            </a:r>
          </a:p>
          <a:p>
            <a:pPr eaLnBrk="1" hangingPunct="1">
              <a:defRPr/>
            </a:pPr>
            <a:endParaRPr lang="en-US" altLang="th-TH" sz="24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th-TH" sz="2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th-TH" altLang="th-TH" sz="24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เนื่องจากข้อมูลมรณบัตร ลงบันทึกตามจังหวัดที่เสียชีวิต กรณีส่งต่อผู้บาดเจ็บหนักไปสู่จังหวัดแม่ข่ายและมีการเสียชีวิต จำนวนผู้เสียชีวิตในจังหวัดแม่ข่ายในจะสูงกว่าความเป็นจริง ดังนั้น จึงควรวัดอัตราการเสียชีวิตที่ระดับเขต</a:t>
            </a:r>
          </a:p>
          <a:p>
            <a:pPr eaLnBrk="1" hangingPunct="1">
              <a:defRPr/>
            </a:pPr>
            <a:endParaRPr lang="th-TH" altLang="th-TH" sz="24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th-TH" b="1" dirty="0" smtClean="0">
                <a:latin typeface="Tahoma" pitchFamily="34" charset="0"/>
                <a:cs typeface="Tahoma" pitchFamily="34" charset="0"/>
              </a:rPr>
              <a:t>Mini MERT</a:t>
            </a:r>
            <a:endParaRPr lang="th-TH" altLang="th-TH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165225"/>
            <a:ext cx="8001000" cy="4525963"/>
          </a:xfrm>
        </p:spPr>
        <p:txBody>
          <a:bodyPr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h-TH" sz="5900" dirty="0" smtClean="0">
                <a:latin typeface="Tahoma" pitchFamily="34" charset="0"/>
                <a:ea typeface="Tahoma" pitchFamily="34" charset="0"/>
                <a:cs typeface="Tahoma" panose="020B0604030504040204" pitchFamily="34" charset="0"/>
              </a:rPr>
              <a:t>เป้าหมาย </a:t>
            </a:r>
            <a:r>
              <a:rPr lang="th-TH" sz="5900" dirty="0">
                <a:latin typeface="Tahoma" pitchFamily="34" charset="0"/>
                <a:ea typeface="Tahoma" pitchFamily="34" charset="0"/>
                <a:cs typeface="Tahoma" panose="020B0604030504040204" pitchFamily="34" charset="0"/>
              </a:rPr>
              <a:t>ร้อยละ 80 ของอำเภอที่มีทีม </a:t>
            </a:r>
            <a:r>
              <a:rPr lang="en-US" sz="5900" dirty="0" err="1" smtClean="0">
                <a:latin typeface="Tahoma" pitchFamily="34" charset="0"/>
                <a:ea typeface="Tahoma" pitchFamily="34" charset="0"/>
                <a:cs typeface="Tahoma" panose="020B0604030504040204" pitchFamily="34" charset="0"/>
              </a:rPr>
              <a:t>miniMERT</a:t>
            </a:r>
            <a:endParaRPr lang="en-US" sz="5900" dirty="0" smtClean="0">
              <a:latin typeface="Tahoma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900" dirty="0">
              <a:latin typeface="Tahoma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h-TH" sz="59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anose="020B0604030504040204" pitchFamily="34" charset="0"/>
              </a:rPr>
              <a:t>ผลงาน   </a:t>
            </a:r>
            <a:r>
              <a:rPr lang="th-TH" sz="59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anose="020B0604030504040204" pitchFamily="34" charset="0"/>
              </a:rPr>
              <a:t>ร้อยละ </a:t>
            </a:r>
            <a:r>
              <a:rPr lang="th-TH" sz="5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th-TH" sz="59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anose="020B0604030504040204" pitchFamily="34" charset="0"/>
              </a:rPr>
              <a:t>  ของ</a:t>
            </a:r>
            <a:r>
              <a:rPr lang="th-TH" sz="59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anose="020B0604030504040204" pitchFamily="34" charset="0"/>
              </a:rPr>
              <a:t>อำเภอที่มีทีม </a:t>
            </a:r>
            <a:r>
              <a:rPr lang="en-US" sz="5900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anose="020B0604030504040204" pitchFamily="34" charset="0"/>
              </a:rPr>
              <a:t>miniMERT</a:t>
            </a:r>
            <a:endParaRPr lang="th-TH" sz="59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59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5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 พระนครศรีอยุธยามี 16 </a:t>
            </a:r>
            <a:r>
              <a:rPr lang="th-TH" sz="5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 มีทีม  </a:t>
            </a:r>
            <a:r>
              <a:rPr lang="en-US" sz="5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 MERT</a:t>
            </a:r>
            <a:r>
              <a:rPr lang="th-TH" sz="5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5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th-TH" sz="5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 ผ่านการอบรมทั้งภาคทฤษฎีและภาคปฏิบัติ </a:t>
            </a:r>
            <a:r>
              <a:rPr lang="th-TH" sz="5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h-TH" sz="5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5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</a:t>
            </a:r>
            <a:r>
              <a:rPr lang="th-TH" sz="5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การอบรมได้มีการปฏิบัติงานจริง สถานการณ์การชุมนุมที่กรุงเทพมหานครแล้ว ส่วนอำเภอที่เหลืออีก </a:t>
            </a:r>
            <a:r>
              <a:rPr lang="th-TH" sz="5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th-TH" sz="5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อำเภอทางจังหวัดทั้งมีการเตรียมทีม พร้อมรอรับการฝึกอบรม</a:t>
            </a:r>
            <a:endParaRPr lang="en-US" sz="5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endParaRPr lang="th-TH" sz="320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228600" y="5257800"/>
            <a:ext cx="8686800" cy="1384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latin typeface="Tahoma" pitchFamily="34" charset="0"/>
                <a:cs typeface="Tahoma" pitchFamily="34" charset="0"/>
              </a:rPr>
              <a:t>รพ.ท่าเรือ, รพ.สมเด็จฯ, รพ.อุทัย, รพ.ลาดบัวหลวง,รพ.บางปะอิน ,รพ.วังน้อย,  รพ.ผักไห่ และพระนครศรีอยุธยา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altLang="th-TH" sz="3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ภารกิจหลัก การพัฒนาระบบบริการอุบัติเหตุ</a:t>
            </a:r>
            <a:r>
              <a:rPr lang="en-US" altLang="th-TH" sz="3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th-TH" sz="3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th-TH" altLang="th-TH" sz="3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หัวข้อ ร้อยละของ</a:t>
            </a:r>
            <a:r>
              <a:rPr lang="en-US" altLang="th-TH" sz="3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EMS, ER</a:t>
            </a:r>
            <a:r>
              <a:rPr lang="th-TH" altLang="th-TH" sz="3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คุณภาพ</a:t>
            </a:r>
            <a:r>
              <a:rPr lang="en-US" altLang="th-TH" sz="3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th-TH" sz="36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endParaRPr lang="th-TH" altLang="th-TH" sz="360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4582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th-TH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EMS</a:t>
            </a:r>
            <a:endParaRPr lang="th-TH" altLang="th-TH" sz="28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</a:t>
            </a:r>
            <a:r>
              <a:rPr lang="th-TH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การตรวจราชการ ร้อยละของ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 เร่งด่วน</a:t>
            </a:r>
            <a:r>
              <a:rPr lang="th-TH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และฉุกเฉินวิกฤต(สีเหลืองและสีแดง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ที่</a:t>
            </a:r>
            <a:r>
              <a:rPr lang="th-TH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ได้รับการปฏิบัติการฉุกเฉินภายใน </a:t>
            </a:r>
            <a:r>
              <a:rPr lang="en-US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นาที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 ได้รับ</a:t>
            </a:r>
            <a:r>
              <a:rPr lang="th-TH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แจ้ง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เหตุ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h-TH" sz="3500" b="1" dirty="0" smtClean="0">
                <a:solidFill>
                  <a:srgbClr val="00682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 </a:t>
            </a:r>
            <a:r>
              <a:rPr lang="th-TH" sz="3500" b="1" dirty="0">
                <a:solidFill>
                  <a:srgbClr val="00682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ไม่น้อยกว่าร้อยละ </a:t>
            </a:r>
            <a:r>
              <a:rPr lang="en-US" sz="3500" b="1" dirty="0">
                <a:solidFill>
                  <a:srgbClr val="00682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h-TH" sz="35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ผลงาน </a:t>
            </a:r>
            <a:r>
              <a:rPr lang="th-TH" sz="3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3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51.30 </a:t>
            </a:r>
            <a:r>
              <a:rPr lang="th-TH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(ไม่ผ่านเกณฑ์)</a:t>
            </a: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ผู้ป่วยเร่งด่วน และฉุกเฉินวิกฤตสีแดง และสีเหลือง มาที่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ER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ด้วยระบบ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EMS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ทั้งหมด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940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 ได้รับปฏิบัติการฉุกเฉินภายใน 10 นาทีจำนวน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842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ราย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ผลการดำเนินงานเดือนตุลาคม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ธันวาคม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2556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649288" y="201613"/>
            <a:ext cx="78486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>
                <a:latin typeface="Tahoma" pitchFamily="34" charset="0"/>
                <a:cs typeface="Tahoma" pitchFamily="34" charset="0"/>
              </a:rPr>
              <a:t>EMS </a:t>
            </a:r>
            <a:r>
              <a:rPr lang="th-TH" altLang="en-US" sz="3600">
                <a:latin typeface="Tahoma" pitchFamily="34" charset="0"/>
                <a:cs typeface="Tahoma" pitchFamily="34" charset="0"/>
              </a:rPr>
              <a:t>คุณภาพ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6837" y="838200"/>
          <a:ext cx="8991602" cy="5819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9342"/>
                <a:gridCol w="764345"/>
                <a:gridCol w="763447"/>
                <a:gridCol w="812846"/>
                <a:gridCol w="842485"/>
                <a:gridCol w="842485"/>
                <a:gridCol w="714046"/>
                <a:gridCol w="764345"/>
                <a:gridCol w="764345"/>
                <a:gridCol w="1023916"/>
              </a:tblGrid>
              <a:tr h="19850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24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อำเภอ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ผู้ป่วยทั้งหมดที่มาด้วย </a:t>
                      </a: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EMS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highlight>
                            <a:srgbClr val="FF00FF"/>
                          </a:highligh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ร้อยละของผลงาน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35063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Response Time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</a:t>
                      </a: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นาที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Response Time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</a:t>
                      </a: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นาที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063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สีแดง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สีเหลือง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สีแดง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สีเหลือง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สีแดง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สีเหลือง</a:t>
                      </a:r>
                      <a:endParaRPr lang="en-US" sz="14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2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พระนครศรีอยุธยา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245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207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59.05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เสนา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36.36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ท่าเรือ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48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65.11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ผักไห่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61.10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วังน้อย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118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43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34.78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มหาราช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58.33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นครหลวง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ลาดบัวหลวง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46.42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ภาชี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อุทัย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38.09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บางบาล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47.82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บางปะอิน</a:t>
                      </a:r>
                      <a:endParaRPr lang="en-U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en-U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en-U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30.43</a:t>
                      </a:r>
                      <a:endParaRPr lang="en-U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en-U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บางไทร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41.17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บางซ้าย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50.00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บางปะหัน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55.55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en-U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บ้านแพรก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81.81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  <a:tr h="2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th-TH" sz="1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857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607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441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51.30</a:t>
                      </a:r>
                      <a:endParaRPr lang="en-US" sz="11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en-US" sz="11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7169" marR="5716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th-TH" dirty="0" smtClean="0">
                <a:latin typeface="Tahoma" pitchFamily="34" charset="0"/>
                <a:cs typeface="Tahoma" pitchFamily="34" charset="0"/>
              </a:rPr>
              <a:t>ER </a:t>
            </a:r>
            <a:r>
              <a:rPr lang="th-TH" altLang="th-TH" dirty="0" smtClean="0">
                <a:latin typeface="Tahoma" pitchFamily="34" charset="0"/>
                <a:cs typeface="Tahoma" pitchFamily="34" charset="0"/>
              </a:rPr>
              <a:t>คุณภาพ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839200" cy="45259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ทุกโรงพยาบาลมีการประเมินตนเอง ตามคู่มือแนวทางสู่มาตรฐานด้านการรักษาพยาบาลฉุกเฉินโรงพยาบาลระดับต่างๆของกรมการแพทย์     ๑๐๐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endParaRPr lang="th-T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(เกณฑ์เป้าหมายไม่น้อยกว่าร้อยละ  ๗๐)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h-TH" altLang="th-TH" sz="3600" b="1" dirty="0" smtClean="0">
                <a:solidFill>
                  <a:srgbClr val="00682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ผลงาน   ร้อยละ </a:t>
            </a:r>
            <a:r>
              <a:rPr lang="en-US" altLang="th-TH" sz="3600" b="1" dirty="0" smtClean="0">
                <a:solidFill>
                  <a:srgbClr val="00682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th-TH" sz="3600" b="1" dirty="0">
                <a:solidFill>
                  <a:srgbClr val="00682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th-TH" sz="3600" b="1" dirty="0" smtClean="0">
                <a:solidFill>
                  <a:srgbClr val="00682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</a:t>
            </a:r>
            <a:r>
              <a:rPr lang="th-TH" altLang="th-TH" sz="3600" b="1" dirty="0" smtClean="0">
                <a:solidFill>
                  <a:srgbClr val="00682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ประเมินตนเอง ประเมินครั้งต่อไป ติดตามแผน /ผลการปิด </a:t>
            </a:r>
            <a:r>
              <a:rPr lang="en-US" altLang="th-TH" sz="3600" b="1" dirty="0" smtClean="0">
                <a:solidFill>
                  <a:srgbClr val="00682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Gap </a:t>
            </a:r>
            <a:r>
              <a:rPr lang="th-TH" altLang="th-TH" sz="3600" b="1" dirty="0" smtClean="0">
                <a:solidFill>
                  <a:srgbClr val="00682F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th-TH" sz="3600" b="1" dirty="0" smtClean="0">
              <a:solidFill>
                <a:srgbClr val="00682F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th-TH" altLang="th-TH" b="1" dirty="0" smtClean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 อยู่ระหว่างทำแผนพัฒนา</a:t>
            </a:r>
            <a:r>
              <a:rPr lang="en-US" altLang="th-TH" b="1" dirty="0" smtClean="0">
                <a:solidFill>
                  <a:srgbClr val="00206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Gap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th-TH" altLang="th-TH" dirty="0" smtClean="0">
              <a:solidFill>
                <a:srgbClr val="00206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ผลการวิเคราะห์จากข้อมูล </a:t>
            </a:r>
            <a:r>
              <a:rPr lang="en-GB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</a:t>
            </a:r>
            <a:br>
              <a:rPr lang="en-GB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ตุลาคม  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2555 – </a:t>
            </a: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กันยายน </a:t>
            </a:r>
            <a:r>
              <a:rPr lang="en-GB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2556 </a:t>
            </a:r>
            <a:br>
              <a:rPr lang="en-GB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ผู้ป่วยใน จำนวน </a:t>
            </a:r>
            <a:r>
              <a:rPr lang="en-GB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Record = 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1171 </a:t>
            </a:r>
            <a:endParaRPr lang="th-TH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323528" y="2708920"/>
          <a:ext cx="8496944" cy="3170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980"/>
                <a:gridCol w="1337482"/>
                <a:gridCol w="1337482"/>
              </a:tblGrid>
              <a:tr h="57917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สาเหตุ   </a:t>
                      </a:r>
                      <a:r>
                        <a:rPr lang="en-GB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</a:t>
                      </a:r>
                      <a:r>
                        <a:rPr lang="en-GB" sz="2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อันดับแรก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</a:tr>
              <a:tr h="518212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</a:t>
                      </a:r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อุบัติเหตุขนส่งทางบก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899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54.72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</a:tr>
              <a:tr h="518212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พลัดตกหกล้ม </a:t>
                      </a:r>
                      <a:r>
                        <a:rPr lang="en-GB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(W00</a:t>
                      </a:r>
                      <a:r>
                        <a:rPr lang="en-GB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W19)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228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13.88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</a:tr>
              <a:tr h="518212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สัมผัสกับแรงเชิงกลวัตถุ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สิ่งของ </a:t>
                      </a:r>
                      <a:r>
                        <a:rPr lang="en-GB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(W20</a:t>
                      </a:r>
                      <a:r>
                        <a:rPr lang="en-GB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W49)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13.69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</a:tr>
              <a:tr h="518212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ถูกทำร้ายร่างกายด้วยวิธีการต่างๆ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GB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(X85 – Y-09)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152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9.25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</a:tr>
              <a:tr h="5182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ทำร้ายตนเองด้วยวิธีการต่างๆ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GB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(X60 – X84)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3.83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4" marR="91444" marT="45725" marB="45725"/>
                </a:tc>
              </a:tr>
            </a:tbl>
          </a:graphicData>
        </a:graphic>
      </p:graphicFrame>
      <p:sp>
        <p:nvSpPr>
          <p:cNvPr id="29729" name="สี่เหลี่ยมผืนผ้า 4"/>
          <p:cNvSpPr>
            <a:spLocks noChangeArrowheads="1"/>
          </p:cNvSpPr>
          <p:nvPr/>
        </p:nvSpPr>
        <p:spPr bwMode="auto">
          <a:xfrm>
            <a:off x="402694" y="1989138"/>
            <a:ext cx="3852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จำแนกตามสาเหตุ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152400"/>
            <a:ext cx="8534398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2400" b="1" cap="small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ตัวชี้วัดคุณภาพการบำบัดรักษา </a:t>
            </a:r>
            <a:br>
              <a:rPr lang="th-TH" sz="2400" b="1" cap="small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cap="small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cap="small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cap="small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ตัวชี้วัดที่ 18 อัตราตายผู้ป่วยบาดเจ็บต่อสมองลดลง</a:t>
            </a:r>
            <a:br>
              <a:rPr lang="th-TH" sz="2400" b="1" cap="small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cap="small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cap="small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2000" b="1" cap="small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cap="small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(ลดลงจากปี 2556 โดยเปรียบเทียบข้อมูลกับปี 2557)</a:t>
            </a:r>
            <a:r>
              <a:rPr lang="en-US" sz="2000" b="1" cap="small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cap="small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96863" y="1905000"/>
          <a:ext cx="8313682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/>
                <a:gridCol w="2575034"/>
                <a:gridCol w="3605048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 </a:t>
                      </a:r>
                      <a:r>
                        <a:rPr lang="en-US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th-TH" sz="18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ต.ค.</a:t>
                      </a: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55- 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ก.ย.</a:t>
                      </a: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56)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ไตรมาส</a:t>
                      </a: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 </a:t>
                      </a:r>
                      <a:r>
                        <a:rPr lang="en-US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  <a:endParaRPr lang="th-TH" sz="18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ต.ค.</a:t>
                      </a: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56- </a:t>
                      </a:r>
                      <a:r>
                        <a:rPr lang="th-TH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ธ.ค.</a:t>
                      </a:r>
                      <a:r>
                        <a:rPr lang="en-US" sz="18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56) 100%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98450" y="2743200"/>
          <a:ext cx="8353469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567"/>
                <a:gridCol w="2658068"/>
                <a:gridCol w="3644834"/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&lt; 10%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8.15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5.66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ข้อเสนอ จากหน่วยรับตรวจ</a:t>
            </a:r>
          </a:p>
        </p:txBody>
      </p:sp>
      <p:sp>
        <p:nvSpPr>
          <p:cNvPr id="31747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124744"/>
            <a:ext cx="8763000" cy="4873625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1.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ควรปรับการบริการสุขภาพเป็นเชิงรุกมากกว่าเชิงรับ เน้น  </a:t>
            </a: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Injury </a:t>
            </a:r>
            <a:r>
              <a:rPr lang="en-GB" sz="2800" b="1" dirty="0" smtClean="0">
                <a:latin typeface="Tahoma" pitchFamily="34" charset="0"/>
                <a:cs typeface="Tahoma" pitchFamily="34" charset="0"/>
              </a:rPr>
              <a:t>Prevention 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โดยเฉพาะในกลุ่มเสี่ยง</a:t>
            </a:r>
            <a:endParaRPr lang="en-GB" sz="2800" b="1" dirty="0" smtClean="0">
              <a:latin typeface="Tahoma" pitchFamily="34" charset="0"/>
              <a:cs typeface="Tahoma" pitchFamily="34" charset="0"/>
            </a:endParaRPr>
          </a:p>
          <a:p>
            <a:pPr marL="514350" indent="-514350">
              <a:buFont typeface="Wingdings" pitchFamily="2" charset="2"/>
              <a:buNone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2. </a:t>
            </a: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ควรสร้างความตระหนัก และส่งเสริมให้ประชาชนมีความรู้ในการป้องกันอุบัติเหตุ  โดยเฉพาะการมีพฤติกรรมการขับขี่ปลอดภัย ร่วมกับการปรับและพัฒนาด้านอื่น  เช่น </a:t>
            </a:r>
          </a:p>
          <a:p>
            <a:pPr marL="514350" indent="-514350">
              <a:buFont typeface="Wingdings" pitchFamily="2" charset="2"/>
              <a:buNone/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     การปรับปรุงจุดเสี่ยง    </a:t>
            </a:r>
          </a:p>
          <a:p>
            <a:pPr marL="514350" indent="-514350">
              <a:buFont typeface="Wingdings" pitchFamily="2" charset="2"/>
              <a:buNone/>
            </a:pPr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      การใช้กฎหมายร่วมบังคับ</a:t>
            </a:r>
          </a:p>
          <a:p>
            <a:pPr marL="514350" indent="-514350">
              <a:buFont typeface="Wingdings" pitchFamily="2" charset="2"/>
              <a:buNone/>
            </a:pPr>
            <a:endParaRPr lang="th-TH" sz="2800" b="1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นโยบายพัฒนาระบบบริการผู้ป่วยอุบัติเหตุอย่างไร้รอยต่อ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ที่แบ่งเป็น 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Zone 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สิงห์เหนือ เสือใต้ อยุธยากลาง และ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เสนาซ้าย พี่ช่วยน้อง</a:t>
            </a:r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2.การมีเครือข่ายบริการผู้ป่วยอุบัติเหตุและศัลยกรรม ทำให้มีเวทีแลกเปลี่ยนเรียนรู้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762000" y="381000"/>
            <a:ext cx="7467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ปัจจัยสำคัญและปัจจัยสนับสนุน</a:t>
            </a:r>
          </a:p>
          <a:p>
            <a:r>
              <a:rPr lang="th-TH" b="1" dirty="0">
                <a:latin typeface="Tahoma" pitchFamily="34" charset="0"/>
                <a:cs typeface="Tahoma" pitchFamily="34" charset="0"/>
              </a:rPr>
              <a:t>ที่ทำให้การดำเนินงานสำเร็จ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3600" dirty="0">
                <a:latin typeface="Tahoma" pitchFamily="34" charset="0"/>
                <a:cs typeface="Tahoma" pitchFamily="34" charset="0"/>
              </a:rPr>
            </a:br>
            <a:endParaRPr lang="th-TH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52400"/>
            <a:ext cx="9144000" cy="6553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76200"/>
            <a:ext cx="8534400" cy="1600200"/>
          </a:xfrm>
        </p:spPr>
        <p:txBody>
          <a:bodyPr anchor="b">
            <a:noAutofit/>
          </a:bodyPr>
          <a:lstStyle/>
          <a:p>
            <a:pPr algn="r" eaLnBrk="1" hangingPunct="1">
              <a:defRPr/>
            </a:pPr>
            <a:r>
              <a:rPr lang="th-TH" sz="3600" b="1" dirty="0" smtClean="0">
                <a:solidFill>
                  <a:srgbClr val="A04D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ร้อยละของเด็ก(</a:t>
            </a:r>
            <a:r>
              <a:rPr lang="en-US" sz="3600" b="1" dirty="0" smtClean="0">
                <a:solidFill>
                  <a:srgbClr val="A04D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0-5 </a:t>
            </a:r>
            <a:r>
              <a:rPr lang="th-TH" sz="3600" b="1" dirty="0" smtClean="0">
                <a:solidFill>
                  <a:srgbClr val="A04D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ปี)มีพัฒนาการสมวัย</a:t>
            </a:r>
            <a:r>
              <a:rPr lang="en-US" sz="3600" b="1" dirty="0" smtClean="0">
                <a:solidFill>
                  <a:srgbClr val="A04D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b="1" dirty="0" smtClean="0">
                <a:solidFill>
                  <a:srgbClr val="A04D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b="1" dirty="0" smtClean="0">
                <a:solidFill>
                  <a:srgbClr val="A04D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ไม่น้อยกว่า</a:t>
            </a:r>
            <a:r>
              <a:rPr lang="en-US" sz="3600" b="1" dirty="0" smtClean="0">
                <a:solidFill>
                  <a:srgbClr val="A04D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85</a:t>
            </a:r>
            <a:r>
              <a:rPr lang="th-TH" sz="3600" b="1" dirty="0" smtClean="0">
                <a:solidFill>
                  <a:srgbClr val="A04D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381000" y="2590800"/>
            <a:ext cx="8610600" cy="3962400"/>
          </a:xfrm>
        </p:spPr>
        <p:txBody>
          <a:bodyPr tIns="0">
            <a:normAutofit/>
          </a:bodyPr>
          <a:lstStyle/>
          <a:p>
            <a:pPr marL="26988" indent="0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Tahoma" pitchFamily="34" charset="0"/>
              <a:cs typeface="Tahoma" pitchFamily="34" charset="0"/>
            </a:endParaRPr>
          </a:p>
          <a:p>
            <a:pPr marL="26988" indent="0" eaLnBrk="1" hangingPunct="1">
              <a:lnSpc>
                <a:spcPct val="80000"/>
              </a:lnSpc>
              <a:buFontTx/>
              <a:buNone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แผนงาน/โครงการเพื่อพัฒนาคุณภาพงาน</a:t>
            </a:r>
          </a:p>
          <a:p>
            <a:pPr marL="463550" indent="-436563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มีโครงการพัฒนาคุณภาพบริการตามเกณฑ์รพ.สายใยรักเพื่อให้เด็กได้รับตรวจคัดกรอง ประเมิน และเฝ้าระวังด้านพัฒนาการอย่างเป็นระบบ</a:t>
            </a:r>
          </a:p>
          <a:p>
            <a:pPr marL="463550" indent="-436563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คัดกรองพัฒนาการเด็กช่วงอายุ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9 18 30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และ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42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เดือน โดยใช้แบบทดสอบ 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denverII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ประเมินโดยผู้ผ่านการอบรมนักส่งเสริมพัฒนาเด็ก(ใน</a:t>
            </a:r>
            <a:r>
              <a:rPr lang="th-TH" sz="2400" b="1" dirty="0" err="1" smtClean="0">
                <a:latin typeface="Tahoma" pitchFamily="34" charset="0"/>
                <a:cs typeface="Tahoma" pitchFamily="34" charset="0"/>
              </a:rPr>
              <a:t>รพท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และ</a:t>
            </a:r>
            <a:r>
              <a:rPr lang="th-TH" sz="2400" b="1" dirty="0" err="1" smtClean="0">
                <a:latin typeface="Tahoma" pitchFamily="34" charset="0"/>
                <a:cs typeface="Tahoma" pitchFamily="34" charset="0"/>
              </a:rPr>
              <a:t>รพช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ทุกแห่ง)</a:t>
            </a:r>
          </a:p>
          <a:p>
            <a:pPr marL="463550" indent="-436563" eaLnBrk="1" hangingPunct="1">
              <a:lnSpc>
                <a:spcPct val="80000"/>
              </a:lnSpc>
              <a:buFontTx/>
              <a:buNone/>
              <a:tabLst>
                <a:tab pos="463550" algn="l"/>
              </a:tabLst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ส่งเสริมคุณภาพการดำเนินงาน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WCC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การให้ความรู้ในโรงเรียนพ่อแม่</a:t>
            </a:r>
          </a:p>
        </p:txBody>
      </p:sp>
      <p:pic>
        <p:nvPicPr>
          <p:cNvPr id="6" name="รูปภาพ 5" descr="baby-names-baby-in-towe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2286000" cy="153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33600" y="1905000"/>
            <a:ext cx="8610600" cy="838200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 marL="26988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การดำเนินงานปี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2556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ผลงานร้อยละ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99.80</a:t>
            </a:r>
          </a:p>
          <a:p>
            <a:pPr marL="26988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การดำเนินงานปี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2557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(ต.ค.-</a:t>
            </a:r>
            <a:r>
              <a:rPr kumimoji="0" lang="th-T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ธค.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56)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ร้อยละ99.65</a:t>
            </a:r>
          </a:p>
        </p:txBody>
      </p:sp>
    </p:spTree>
    <p:extLst>
      <p:ext uri="{BB962C8B-B14F-4D97-AF65-F5344CB8AC3E}">
        <p14:creationId xmlns:p14="http://schemas.microsoft.com/office/powerpoint/2010/main" xmlns="" val="2254939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484784"/>
            <a:ext cx="8740080" cy="3560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3200" dirty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เมื่อเกิดอุบัติการณ์ความเสี่ยงจากระบบส่งต่อ มีการจัดทำ </a:t>
            </a:r>
            <a:r>
              <a:rPr lang="en-US" sz="3200" dirty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Referral Conference </a:t>
            </a:r>
            <a:r>
              <a:rPr lang="th-TH" sz="3200" dirty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และกิจกรรมทบทวน นำมากำหนดเป็นแนวทางปฏิบัติร่วมกัน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8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32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การทำงานเป็น</a:t>
            </a:r>
            <a:r>
              <a:rPr lang="th-TH" sz="32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ทีมสห</a:t>
            </a:r>
            <a:r>
              <a:rPr lang="th-TH" sz="32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สาขาวิชาชีพ การมีช่องทางการรับส่งต่อ รับปรึกษา </a:t>
            </a:r>
            <a:r>
              <a:rPr lang="en-US" sz="32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Formal </a:t>
            </a:r>
            <a:r>
              <a:rPr lang="th-TH" sz="32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en-US" sz="32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Informal</a:t>
            </a:r>
            <a:endParaRPr lang="en-US" sz="2000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685800" y="283295"/>
            <a:ext cx="5867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400" b="1" dirty="0">
                <a:latin typeface="Tahoma" pitchFamily="34" charset="0"/>
                <a:cs typeface="Tahoma" pitchFamily="34" charset="0"/>
              </a:rPr>
              <a:t>จุดเด่น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3733800"/>
            <a:ext cx="5119557" cy="45807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5000"/>
              </a:lnSpc>
              <a:defRPr/>
            </a:pPr>
            <a:r>
              <a:rPr lang="en-US" sz="85700" b="1" dirty="0">
                <a:ln w="1905"/>
                <a:gradFill>
                  <a:gsLst>
                    <a:gs pos="0">
                      <a:srgbClr val="FFC000"/>
                    </a:gs>
                    <a:gs pos="78000">
                      <a:srgbClr val="FFFF00"/>
                    </a:gs>
                    <a:gs pos="100000">
                      <a:srgbClr val="00E7E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lyUPC" pitchFamily="34" charset="-34"/>
                <a:ea typeface="MS PGothic" pitchFamily="34" charset="-128"/>
                <a:cs typeface="LilyUPC" pitchFamily="34" charset="-34"/>
              </a:rPr>
              <a:t>?</a:t>
            </a:r>
            <a:endParaRPr lang="th-TH" sz="85700" b="1" dirty="0">
              <a:ln w="1905"/>
              <a:gradFill>
                <a:gsLst>
                  <a:gs pos="0">
                    <a:srgbClr val="FFC000"/>
                  </a:gs>
                  <a:gs pos="78000">
                    <a:srgbClr val="FFFF00"/>
                  </a:gs>
                  <a:gs pos="100000">
                    <a:srgbClr val="00E7E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lyUPC" pitchFamily="34" charset="-34"/>
              <a:ea typeface="MS PGothic" pitchFamily="34" charset="-128"/>
              <a:cs typeface="Lily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rot="20661895">
            <a:off x="2424651" y="1193465"/>
            <a:ext cx="166744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 prstMaterial="flat">
              <a:bevelT w="38100" h="38100"/>
              <a:extrusionClr>
                <a:srgbClr val="FFFFFF"/>
              </a:extrusionClr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7200" b="1" dirty="0">
                <a:ln>
                  <a:solidFill>
                    <a:srgbClr val="FFFFFF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FF9900">
                        <a:lumMod val="5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MS PGothic" pitchFamily="34" charset="-128"/>
                <a:cs typeface="KodchiangUPC" pitchFamily="18" charset="-34"/>
              </a:rPr>
              <a:t>What</a:t>
            </a:r>
            <a:endParaRPr lang="th-TH" sz="7200" b="1" dirty="0">
              <a:ln>
                <a:solidFill>
                  <a:srgbClr val="FFFFFF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FF9900">
                      <a:lumMod val="50000"/>
                    </a:srgb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ea typeface="MS PGothic" pitchFamily="34" charset="-128"/>
              <a:cs typeface="Kodchiang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 rot="777351">
            <a:off x="5535258" y="1247672"/>
            <a:ext cx="145905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 prstMaterial="flat">
              <a:bevelT w="38100" h="38100"/>
              <a:extrusionClr>
                <a:srgbClr val="FFFFFF"/>
              </a:extrusionClr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sz="7200" b="1" dirty="0">
                <a:ln>
                  <a:solidFill>
                    <a:srgbClr val="FFFFFF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FF9900">
                        <a:lumMod val="5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MS PGothic" pitchFamily="34" charset="-128"/>
                <a:cs typeface="KodchiangUPC" pitchFamily="18" charset="-34"/>
              </a:rPr>
              <a:t>Why</a:t>
            </a:r>
            <a:endParaRPr lang="th-TH" sz="7200" b="1" dirty="0">
              <a:ln>
                <a:solidFill>
                  <a:srgbClr val="FFFFFF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FF9900">
                      <a:lumMod val="50000"/>
                    </a:srgb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ea typeface="MS PGothic" pitchFamily="34" charset="-128"/>
              <a:cs typeface="Kodchiang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1697" y="3693426"/>
            <a:ext cx="270779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 prstMaterial="flat">
              <a:bevelT w="38100" h="38100"/>
              <a:extrusionClr>
                <a:srgbClr val="FFFFFF"/>
              </a:extrusionClr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>
                  <a:solidFill>
                    <a:srgbClr val="FFFFFF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FF9900">
                        <a:lumMod val="5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MS PGothic" pitchFamily="34" charset="-128"/>
                <a:cs typeface="KodchiangUPC" pitchFamily="18" charset="-34"/>
              </a:rPr>
              <a:t>Relation</a:t>
            </a:r>
            <a:endParaRPr lang="th-TH" sz="7200" b="1" dirty="0">
              <a:ln>
                <a:solidFill>
                  <a:srgbClr val="FFFFFF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FF9900">
                      <a:lumMod val="50000"/>
                    </a:srgb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ea typeface="MS PGothic" pitchFamily="34" charset="-128"/>
              <a:cs typeface="Kodchiang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1274" y="4968664"/>
            <a:ext cx="224612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12700" prstMaterial="flat">
              <a:bevelT w="38100" h="38100"/>
              <a:extrusionClr>
                <a:srgbClr val="FFFFFF"/>
              </a:extrusionClr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>
                  <a:solidFill>
                    <a:srgbClr val="FFFFFF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FF9900">
                        <a:lumMod val="50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MS PGothic" pitchFamily="34" charset="-128"/>
                <a:cs typeface="KodchiangUPC" pitchFamily="18" charset="-34"/>
              </a:rPr>
              <a:t>How to</a:t>
            </a:r>
            <a:endParaRPr lang="th-TH" sz="7200" b="1" dirty="0">
              <a:ln>
                <a:solidFill>
                  <a:srgbClr val="FFFFFF"/>
                </a:solidFill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FF9900">
                      <a:lumMod val="50000"/>
                    </a:srgb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ea typeface="MS PGothic" pitchFamily="34" charset="-128"/>
              <a:cs typeface="KodchiangUPC" pitchFamily="18" charset="-34"/>
            </a:endParaRPr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228600" y="38100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en-US" sz="3600" b="1">
                <a:solidFill>
                  <a:srgbClr val="920455"/>
                </a:solidFill>
                <a:latin typeface="Tahoma" pitchFamily="34" charset="0"/>
                <a:cs typeface="Tahoma" pitchFamily="34" charset="0"/>
              </a:rPr>
              <a:t>ฝากเพื่อป้องกัน </a:t>
            </a:r>
          </a:p>
          <a:p>
            <a:r>
              <a:rPr lang="th-TH" altLang="en-US" sz="3600" b="1">
                <a:solidFill>
                  <a:srgbClr val="920455"/>
                </a:solidFill>
                <a:latin typeface="Tahoma" pitchFamily="34" charset="0"/>
                <a:cs typeface="Tahoma" pitchFamily="34" charset="0"/>
              </a:rPr>
              <a:t>การบาดเจ็บ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" y="2590800"/>
            <a:ext cx="2362200" cy="2438400"/>
            <a:chOff x="3346938" y="2892425"/>
            <a:chExt cx="2057400" cy="1905000"/>
          </a:xfrm>
        </p:grpSpPr>
        <p:sp>
          <p:nvSpPr>
            <p:cNvPr id="34825" name="TextBox 45"/>
            <p:cNvSpPr>
              <a:spLocks noChangeArrowheads="1"/>
            </p:cNvSpPr>
            <p:nvPr/>
          </p:nvSpPr>
          <p:spPr bwMode="auto">
            <a:xfrm>
              <a:off x="3346938" y="2892425"/>
              <a:ext cx="2057400" cy="1905000"/>
            </a:xfrm>
            <a:prstGeom prst="ellipse">
              <a:avLst/>
            </a:prstGeom>
            <a:solidFill>
              <a:srgbClr val="00682F"/>
            </a:solidFill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th-TH" sz="2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DHS</a:t>
              </a:r>
            </a:p>
            <a:p>
              <a:pPr algn="ctr"/>
              <a:endParaRPr lang="en-US" altLang="th-TH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endParaRPr lang="th-TH" altLang="th-TH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th-TH" altLang="th-TH" sz="2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สหสาขา</a:t>
              </a:r>
              <a:r>
                <a:rPr lang="en-US" altLang="th-TH" sz="2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</a:t>
              </a:r>
              <a:r>
                <a:rPr lang="th-TH" altLang="th-TH" sz="2400" b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ชุมชน</a:t>
              </a:r>
              <a:endParaRPr lang="en-US" altLang="th-TH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3" name="Straight Arrow Connector 24"/>
            <p:cNvCxnSpPr/>
            <p:nvPr/>
          </p:nvCxnSpPr>
          <p:spPr>
            <a:xfrm rot="16200000" flipH="1">
              <a:off x="4129627" y="3883229"/>
              <a:ext cx="555625" cy="276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16113"/>
            <a:ext cx="8229600" cy="1798637"/>
          </a:xfrm>
          <a:solidFill>
            <a:srgbClr val="FF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th-TH" sz="4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อัตราตายจากโรคหลอดเลือดหัวใจ </a:t>
            </a:r>
          </a:p>
          <a:p>
            <a:pPr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(ไม่เกิน 23 ต่อประชากรแสนคน</a:t>
            </a:r>
            <a:r>
              <a:rPr 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72400" cy="99412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3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สถานการณ์โรคหลอดเลือดหัวใจ</a:t>
            </a:r>
            <a:endParaRPr lang="th-TH" sz="36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92888" cy="45720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ประเทศไทย มีอัตราผู้เสียชีวิตจากโรคหัวใจขาดเลือด 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I20-I25)</a:t>
            </a:r>
            <a:r>
              <a:rPr lang="th-TH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เพิ่มขึ้นเรื่อยๆ จาก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12.4/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แสนประชากร ในปี 2544 เพิ่มเป็น 23.45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แสนประชากร ในปี 2555 และในปี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2556  </a:t>
            </a:r>
            <a:r>
              <a:rPr lang="th-TH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จำนวนผู้เสียชีวิตจากโรคหัวใจขาดเลือดใน </a:t>
            </a:r>
            <a:r>
              <a:rPr lang="en-US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th-TH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เดือน (</a:t>
            </a:r>
            <a:r>
              <a:rPr lang="en-US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13,679 </a:t>
            </a:r>
            <a:r>
              <a:rPr lang="th-TH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คน)คิดป็นร้อยละ </a:t>
            </a:r>
            <a:r>
              <a:rPr lang="en-US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91 </a:t>
            </a:r>
            <a:r>
              <a:rPr lang="th-TH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เมื่อเทียบกับปี</a:t>
            </a:r>
            <a:r>
              <a:rPr lang="en-US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2555 </a:t>
            </a:r>
            <a:r>
              <a:rPr lang="th-TH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รวมทั้งปี (</a:t>
            </a:r>
            <a:r>
              <a:rPr lang="en-US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15,070 </a:t>
            </a:r>
            <a:r>
              <a:rPr lang="th-TH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คน) 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ในปี 25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57 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กสธ. กำหนดเป้าหมายอัตราตายโรคหัวใจขาดเลือด ไม่เกิน 23 ต่อแสนประชากร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th-TH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เครือข่ายบริการที่ </a:t>
            </a:r>
            <a:r>
              <a:rPr lang="en-US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:-</a:t>
            </a:r>
            <a:r>
              <a:rPr lang="th-TH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นนทบุรี พระนครศรีอยุธยา ปทุมธานี สระบุรี ลพบุรี สิงห์บุรี อ่างทอง นครนายก ในปี</a:t>
            </a:r>
            <a:r>
              <a:rPr lang="en-US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2555</a:t>
            </a:r>
            <a:r>
              <a:rPr lang="th-TH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th-TH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 </a:t>
            </a:r>
            <a:r>
              <a:rPr lang="en-US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th-TH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จังหวัดมีอัตราตายสูงกว่า 23</a:t>
            </a:r>
            <a:r>
              <a:rPr lang="en-US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แสนประชากร (</a:t>
            </a:r>
            <a:r>
              <a:rPr lang="en-US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28 - 48/</a:t>
            </a:r>
            <a:r>
              <a:rPr lang="th-TH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แสนคน) รูปที่ </a:t>
            </a:r>
            <a:r>
              <a:rPr lang="en-US" sz="2200" b="1" dirty="0" smtClean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200" b="1" dirty="0" smtClean="0">
              <a:solidFill>
                <a:srgbClr val="0033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6258798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สำนักนโยบายและยุทธศาสตร์ สำนักงานปลัดกระทรวงสาธารณสุข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95274" y="404665"/>
          <a:ext cx="8848725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6309320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แหล่งข้อมูล: สำนักนโยบายและยุทธศาสตร์ สำนักงานปลัดกระทรวงสาธารณสุข</a:t>
            </a:r>
            <a:endParaRPr lang="th-TH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95274" y="404665"/>
          <a:ext cx="884872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95536" y="6165304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แหล่งข้อมูล: สำนักนโยบายและยุทธศาสตร์ สำนักงานปลัดกระทรวงสาธารณสุข</a:t>
            </a:r>
            <a:endParaRPr lang="th-TH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95400" y="3556992"/>
            <a:ext cx="6400800" cy="16002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จ.พระนครศรีอยุธยา</a:t>
            </a:r>
            <a:endParaRPr lang="th-TH" sz="3200" dirty="0"/>
          </a:p>
        </p:txBody>
      </p:sp>
      <p:sp>
        <p:nvSpPr>
          <p:cNvPr id="4" name="Rectangle 3"/>
          <p:cNvSpPr/>
          <p:nvPr/>
        </p:nvSpPr>
        <p:spPr>
          <a:xfrm>
            <a:off x="1835696" y="184482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สถานการณ์โรคไม่ติดต่อ </a:t>
            </a:r>
            <a:endParaRPr lang="th-TH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6093296"/>
            <a:ext cx="8532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แหล่งข้อมูล: มรณบัตร สำนักนโยบายและยุทธศาสตร์ สำนักงานปลัดกระทรวงสาธารณสุข</a:t>
            </a:r>
          </a:p>
          <a:p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เป็นอัตราตาย วิเคราะห์ตามสถานที่ตาย </a:t>
            </a:r>
            <a:endParaRPr lang="th-TH" sz="1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90500" y="260648"/>
          <a:ext cx="8763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95536" y="332656"/>
          <a:ext cx="8748464" cy="604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6381328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แหล่งข้อมูล: สำนักนโยบายและยุทธศาสตร์ สำนักงานปลัดกระทรวงสาธารณสุข</a:t>
            </a:r>
            <a:endParaRPr lang="th-TH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6309320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แหล่งข้อมูล: สำนักนโยบายและยุทธศาสตร์ สำนักงานปลัดกระทรวงสาธารณสุข</a:t>
            </a:r>
            <a:endParaRPr lang="th-TH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1268760"/>
            <a:ext cx="197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กลุ่มผู้สูงอายุ</a:t>
            </a:r>
            <a:endParaRPr lang="th-TH" sz="20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42900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กลุ่มวัยทำงาน</a:t>
            </a:r>
            <a:endParaRPr lang="th-TH" sz="20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67544" y="260648"/>
          <a:ext cx="820891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/>
        </p:nvGraphicFramePr>
        <p:xfrm>
          <a:off x="152400" y="990600"/>
          <a:ext cx="8915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ตัวเชื่อมต่อตรง 4"/>
          <p:cNvCxnSpPr/>
          <p:nvPr/>
        </p:nvCxnSpPr>
        <p:spPr>
          <a:xfrm>
            <a:off x="685800" y="1828800"/>
            <a:ext cx="830580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3000">
              <a:latin typeface="Calibri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228600"/>
            <a:ext cx="8763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600" b="1" dirty="0">
                <a:latin typeface="Tahoma" pitchFamily="34" charset="0"/>
                <a:cs typeface="Tahoma" pitchFamily="34" charset="0"/>
              </a:rPr>
              <a:t>ร้อยละของเด็กนักเรียน (อายุ 6-14 ปี) มีภาวะ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อ้วน</a:t>
            </a:r>
          </a:p>
          <a:p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จ.พระนครศรีอยุธยา</a:t>
            </a:r>
            <a:endParaRPr lang="th-TH" sz="2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รูปภาพ 10" descr="f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"/>
            <a:ext cx="1066800" cy="129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สามเหลี่ยมหน้าจั่ว 8"/>
          <p:cNvSpPr/>
          <p:nvPr/>
        </p:nvSpPr>
        <p:spPr>
          <a:xfrm>
            <a:off x="3733800" y="4191000"/>
            <a:ext cx="152400" cy="1524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สามเหลี่ยมหน้าจั่ว 12"/>
          <p:cNvSpPr/>
          <p:nvPr/>
        </p:nvSpPr>
        <p:spPr>
          <a:xfrm>
            <a:off x="3324225" y="4191000"/>
            <a:ext cx="152400" cy="1524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76750" y="4114800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*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67175" y="4114800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*</a:t>
            </a:r>
            <a:endParaRPr lang="en-US" sz="2800" b="1" dirty="0"/>
          </a:p>
        </p:txBody>
      </p:sp>
      <p:sp>
        <p:nvSpPr>
          <p:cNvPr id="16" name="สามเหลี่ยมหน้าจั่ว 15"/>
          <p:cNvSpPr/>
          <p:nvPr/>
        </p:nvSpPr>
        <p:spPr>
          <a:xfrm>
            <a:off x="5372100" y="4191000"/>
            <a:ext cx="152400" cy="1524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สามเหลี่ยมหน้าจั่ว 16"/>
          <p:cNvSpPr/>
          <p:nvPr/>
        </p:nvSpPr>
        <p:spPr>
          <a:xfrm>
            <a:off x="5762625" y="4191000"/>
            <a:ext cx="152400" cy="1524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สามเหลี่ยมหน้าจั่ว 17"/>
          <p:cNvSpPr/>
          <p:nvPr/>
        </p:nvSpPr>
        <p:spPr>
          <a:xfrm>
            <a:off x="6591300" y="4371975"/>
            <a:ext cx="152400" cy="1524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สามเหลี่ยมหน้าจั่ว 18"/>
          <p:cNvSpPr/>
          <p:nvPr/>
        </p:nvSpPr>
        <p:spPr>
          <a:xfrm>
            <a:off x="7000875" y="4371975"/>
            <a:ext cx="152400" cy="1524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สามเหลี่ยมหน้าจั่ว 19"/>
          <p:cNvSpPr/>
          <p:nvPr/>
        </p:nvSpPr>
        <p:spPr>
          <a:xfrm>
            <a:off x="7391400" y="4191000"/>
            <a:ext cx="152400" cy="1524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สามเหลี่ยมหน้าจั่ว 20"/>
          <p:cNvSpPr/>
          <p:nvPr/>
        </p:nvSpPr>
        <p:spPr>
          <a:xfrm>
            <a:off x="8229600" y="4191000"/>
            <a:ext cx="152400" cy="1524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81200" y="6153090"/>
            <a:ext cx="6869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</a:t>
            </a:r>
            <a:r>
              <a:rPr lang="en-US" sz="1600" b="1" dirty="0" smtClean="0"/>
              <a:t> </a:t>
            </a:r>
            <a:r>
              <a:rPr lang="th-TH" sz="1000" b="1" dirty="0" smtClean="0">
                <a:latin typeface="Tahoma" pitchFamily="34" charset="0"/>
                <a:cs typeface="Tahoma" pitchFamily="34" charset="0"/>
              </a:rPr>
              <a:t>มีโรงเรียนผ่านเกณฑ์มาตรฐานโรงเรียนส่งเสริมสุขภาพระดับเพชร  </a:t>
            </a:r>
            <a:r>
              <a:rPr lang="th-TH" sz="1600" b="1" dirty="0" smtClean="0">
                <a:sym typeface="Symbol"/>
              </a:rPr>
              <a:t></a:t>
            </a:r>
            <a:r>
              <a:rPr lang="th-TH" sz="1600" b="1" dirty="0" smtClean="0"/>
              <a:t>  มี</a:t>
            </a:r>
            <a:r>
              <a:rPr lang="th-TH" sz="1000" b="1" dirty="0" smtClean="0">
                <a:latin typeface="Tahoma" pitchFamily="34" charset="0"/>
                <a:cs typeface="Tahoma" pitchFamily="34" charset="0"/>
              </a:rPr>
              <a:t>โรงเรียนปลอดน้ำอัดลม ไม่น้อยกว่าร้อยละ 75</a:t>
            </a:r>
            <a:endParaRPr lang="en-US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0300" y="403860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*</a:t>
            </a:r>
            <a:endParaRPr lang="en-US" sz="3200" b="1" dirty="0"/>
          </a:p>
        </p:txBody>
      </p:sp>
      <p:grpSp>
        <p:nvGrpSpPr>
          <p:cNvPr id="2" name="กลุ่ม 30"/>
          <p:cNvGrpSpPr/>
          <p:nvPr/>
        </p:nvGrpSpPr>
        <p:grpSpPr>
          <a:xfrm>
            <a:off x="3581401" y="1981200"/>
            <a:ext cx="2286000" cy="492443"/>
            <a:chOff x="3581400" y="1752600"/>
            <a:chExt cx="2850405" cy="492443"/>
          </a:xfrm>
        </p:grpSpPr>
        <p:sp>
          <p:nvSpPr>
            <p:cNvPr id="28" name="TextBox 27"/>
            <p:cNvSpPr txBox="1"/>
            <p:nvPr/>
          </p:nvSpPr>
          <p:spPr>
            <a:xfrm>
              <a:off x="3581400" y="1752600"/>
              <a:ext cx="28504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tabLst>
                  <a:tab pos="971550" algn="l"/>
                </a:tabLst>
              </a:pPr>
              <a:r>
                <a:rPr lang="th-TH" sz="1050" b="1" dirty="0" smtClean="0">
                  <a:latin typeface="Tahoma" pitchFamily="34" charset="0"/>
                  <a:cs typeface="Tahoma" pitchFamily="34" charset="0"/>
                </a:rPr>
                <a:t>ฐานข้อมูล </a:t>
              </a:r>
              <a:r>
                <a:rPr lang="th-TH" sz="1050" b="1" dirty="0" err="1" smtClean="0">
                  <a:latin typeface="Tahoma" pitchFamily="34" charset="0"/>
                  <a:cs typeface="Tahoma" pitchFamily="34" charset="0"/>
                </a:rPr>
                <a:t>สนย.</a:t>
              </a:r>
              <a:r>
                <a:rPr lang="th-TH" sz="1050" b="1" dirty="0" smtClean="0"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>
                <a:spcAft>
                  <a:spcPts val="600"/>
                </a:spcAft>
                <a:tabLst>
                  <a:tab pos="457200" algn="l"/>
                </a:tabLst>
              </a:pPr>
              <a:r>
                <a:rPr lang="th-TH" sz="1050" b="1" dirty="0" smtClean="0">
                  <a:latin typeface="Tahoma" pitchFamily="34" charset="0"/>
                  <a:cs typeface="Tahoma" pitchFamily="34" charset="0"/>
                </a:rPr>
                <a:t>	พ.ค. - ก.ค. 255</a:t>
              </a:r>
              <a:r>
                <a:rPr lang="en-US" sz="1050" b="1" dirty="0" smtClean="0">
                  <a:latin typeface="Tahoma" pitchFamily="34" charset="0"/>
                  <a:cs typeface="Tahoma" pitchFamily="34" charset="0"/>
                </a:rPr>
                <a:t>6</a:t>
              </a: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3866439" y="2057400"/>
              <a:ext cx="228600" cy="1524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กลุ่ม 31"/>
          <p:cNvGrpSpPr/>
          <p:nvPr/>
        </p:nvGrpSpPr>
        <p:grpSpPr>
          <a:xfrm>
            <a:off x="6019801" y="1981200"/>
            <a:ext cx="2590799" cy="730969"/>
            <a:chOff x="6019800" y="1981200"/>
            <a:chExt cx="2850405" cy="730969"/>
          </a:xfrm>
        </p:grpSpPr>
        <p:sp>
          <p:nvSpPr>
            <p:cNvPr id="29" name="TextBox 28"/>
            <p:cNvSpPr txBox="1"/>
            <p:nvPr/>
          </p:nvSpPr>
          <p:spPr>
            <a:xfrm>
              <a:off x="6019800" y="1981200"/>
              <a:ext cx="2850405" cy="730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tabLst>
                  <a:tab pos="971550" algn="l"/>
                </a:tabLst>
              </a:pPr>
              <a:r>
                <a:rPr lang="th-TH" sz="1050" b="1" dirty="0" smtClean="0">
                  <a:latin typeface="Tahoma" pitchFamily="34" charset="0"/>
                  <a:cs typeface="Tahoma" pitchFamily="34" charset="0"/>
                </a:rPr>
                <a:t>ฐานข้อมูล </a:t>
              </a:r>
              <a:r>
                <a:rPr lang="en-US" sz="1050" b="1" dirty="0" smtClean="0">
                  <a:latin typeface="Tahoma" pitchFamily="34" charset="0"/>
                  <a:cs typeface="Tahoma" pitchFamily="34" charset="0"/>
                </a:rPr>
                <a:t>Data center </a:t>
              </a:r>
              <a:r>
                <a:rPr lang="th-TH" sz="1050" b="1" dirty="0" err="1" smtClean="0">
                  <a:latin typeface="Tahoma" pitchFamily="34" charset="0"/>
                  <a:cs typeface="Tahoma" pitchFamily="34" charset="0"/>
                </a:rPr>
                <a:t>สสจ.</a:t>
              </a:r>
              <a:r>
                <a:rPr lang="th-TH" sz="1050" b="1" dirty="0" smtClean="0">
                  <a:latin typeface="Tahoma" pitchFamily="34" charset="0"/>
                  <a:cs typeface="Tahoma" pitchFamily="34" charset="0"/>
                </a:rPr>
                <a:t>อยุธยา</a:t>
              </a:r>
            </a:p>
            <a:p>
              <a:pPr>
                <a:spcAft>
                  <a:spcPts val="600"/>
                </a:spcAft>
                <a:tabLst>
                  <a:tab pos="457200" algn="l"/>
                </a:tabLst>
              </a:pPr>
              <a:r>
                <a:rPr lang="th-TH" sz="1050" b="1" dirty="0" smtClean="0">
                  <a:latin typeface="Tahoma" pitchFamily="34" charset="0"/>
                  <a:cs typeface="Tahoma" pitchFamily="34" charset="0"/>
                </a:rPr>
                <a:t>	พ.ค. - ก.ค. 255</a:t>
              </a:r>
              <a:r>
                <a:rPr lang="en-US" sz="1050" b="1" dirty="0" smtClean="0">
                  <a:latin typeface="Tahoma" pitchFamily="34" charset="0"/>
                  <a:cs typeface="Tahoma" pitchFamily="34" charset="0"/>
                </a:rPr>
                <a:t>6</a:t>
              </a:r>
              <a:endParaRPr lang="th-TH" sz="1050" b="1" dirty="0" smtClean="0">
                <a:latin typeface="Tahoma" pitchFamily="34" charset="0"/>
                <a:cs typeface="Tahoma" pitchFamily="34" charset="0"/>
              </a:endParaRPr>
            </a:p>
            <a:p>
              <a:pPr>
                <a:spcAft>
                  <a:spcPts val="600"/>
                </a:spcAft>
                <a:tabLst>
                  <a:tab pos="457200" algn="l"/>
                </a:tabLst>
              </a:pPr>
              <a:r>
                <a:rPr lang="th-TH" sz="1050" b="1" dirty="0" smtClean="0">
                  <a:latin typeface="Tahoma" pitchFamily="34" charset="0"/>
                  <a:cs typeface="Tahoma" pitchFamily="34" charset="0"/>
                </a:rPr>
                <a:t>	ต.ค. - ธ.ค. 2556</a:t>
              </a:r>
              <a:endParaRPr lang="en-US" sz="1050" b="1" dirty="0" smtClean="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6" name="กลุ่ม 29"/>
            <p:cNvGrpSpPr/>
            <p:nvPr/>
          </p:nvGrpSpPr>
          <p:grpSpPr>
            <a:xfrm>
              <a:off x="6248400" y="2286000"/>
              <a:ext cx="228600" cy="381000"/>
              <a:chOff x="6705600" y="1981200"/>
              <a:chExt cx="228600" cy="381000"/>
            </a:xfrm>
          </p:grpSpPr>
          <p:sp>
            <p:nvSpPr>
              <p:cNvPr id="25" name="สี่เหลี่ยมผืนผ้า 24"/>
              <p:cNvSpPr/>
              <p:nvPr/>
            </p:nvSpPr>
            <p:spPr>
              <a:xfrm>
                <a:off x="6705600" y="2209800"/>
                <a:ext cx="228600" cy="152400"/>
              </a:xfrm>
              <a:prstGeom prst="rect">
                <a:avLst/>
              </a:prstGeom>
              <a:solidFill>
                <a:srgbClr val="BEE13F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สี่เหลี่ยมผืนผ้า 25"/>
              <p:cNvSpPr/>
              <p:nvPr/>
            </p:nvSpPr>
            <p:spPr>
              <a:xfrm>
                <a:off x="6705600" y="1981200"/>
                <a:ext cx="228600" cy="152400"/>
              </a:xfrm>
              <a:prstGeom prst="rect">
                <a:avLst/>
              </a:prstGeom>
              <a:solidFill>
                <a:srgbClr val="00B05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084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395536" y="3284984"/>
          <a:ext cx="842493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395536" y="260648"/>
          <a:ext cx="84249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6550223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แหล่งข้อมูล: สำนักนโยบายและยุทธศาสตร์ สำนักงานปลัดกระทรวงสาธารณสุข</a:t>
            </a:r>
            <a:endParaRPr lang="th-TH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6309320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แหล่งข้อมูล: สำนักนโยบายและยุทธศาสตร์ สำนักงานปลัดกระทรวงสาธารณสุข</a:t>
            </a:r>
            <a:endParaRPr lang="th-TH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51520" y="260648"/>
          <a:ext cx="856895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own Arrow 6"/>
          <p:cNvSpPr/>
          <p:nvPr/>
        </p:nvSpPr>
        <p:spPr>
          <a:xfrm>
            <a:off x="7956376" y="1844824"/>
            <a:ext cx="216000" cy="5040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Down Arrow 7"/>
          <p:cNvSpPr/>
          <p:nvPr/>
        </p:nvSpPr>
        <p:spPr>
          <a:xfrm>
            <a:off x="7524328" y="3501008"/>
            <a:ext cx="216000" cy="2880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Down Arrow 8"/>
          <p:cNvSpPr/>
          <p:nvPr/>
        </p:nvSpPr>
        <p:spPr>
          <a:xfrm>
            <a:off x="5652120" y="2996952"/>
            <a:ext cx="216000" cy="2880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Down Arrow 9"/>
          <p:cNvSpPr/>
          <p:nvPr/>
        </p:nvSpPr>
        <p:spPr>
          <a:xfrm>
            <a:off x="4788024" y="1124744"/>
            <a:ext cx="216000" cy="6120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Down Arrow 10"/>
          <p:cNvSpPr/>
          <p:nvPr/>
        </p:nvSpPr>
        <p:spPr>
          <a:xfrm>
            <a:off x="4355976" y="1916832"/>
            <a:ext cx="216000" cy="3960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Down Arrow 11"/>
          <p:cNvSpPr/>
          <p:nvPr/>
        </p:nvSpPr>
        <p:spPr>
          <a:xfrm>
            <a:off x="3851920" y="2564904"/>
            <a:ext cx="216000" cy="3960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Down Arrow 12"/>
          <p:cNvSpPr/>
          <p:nvPr/>
        </p:nvSpPr>
        <p:spPr>
          <a:xfrm>
            <a:off x="3419872" y="2564904"/>
            <a:ext cx="216000" cy="3960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>
            <a:off x="2987824" y="1700808"/>
            <a:ext cx="216000" cy="4680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Down Arrow 14"/>
          <p:cNvSpPr/>
          <p:nvPr/>
        </p:nvSpPr>
        <p:spPr>
          <a:xfrm>
            <a:off x="2483768" y="2420888"/>
            <a:ext cx="216000" cy="2880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Down Arrow 15"/>
          <p:cNvSpPr/>
          <p:nvPr/>
        </p:nvSpPr>
        <p:spPr>
          <a:xfrm>
            <a:off x="1043608" y="2564904"/>
            <a:ext cx="216000" cy="39600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6309320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แหล่งข้อมูล: สำนักนโยบายและยุทธศาสตร์ สำนักงานปลัดกระทรวงสาธารณสุข</a:t>
            </a:r>
            <a:endParaRPr lang="th-TH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23528" y="332656"/>
          <a:ext cx="849694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021288"/>
            <a:ext cx="7344816" cy="476672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รับประทานผักหรือผลไม้รวมกัน &gt; 5 หน่วยมาตรฐานต่อวัน </a:t>
            </a:r>
            <a:b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**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มีการออกกำลังกายนานกว่า 30 นาที/ครั้ง สัปดาห์ละ 3 วันขึ้นไป ใน 30 วันที่ผ่านมา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550223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</a:t>
            </a:r>
            <a:r>
              <a:rPr lang="en-US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รายงานการสำรวจพฤติกรรมเสี่ยงโรคไม่ติดต่อและการบาดเจ็บ (</a:t>
            </a:r>
            <a:r>
              <a:rPr lang="en-US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BRFSS)</a:t>
            </a:r>
            <a:r>
              <a:rPr lang="th-TH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พ.ศ. </a:t>
            </a:r>
            <a:r>
              <a:rPr lang="en-US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2548, 2550,2553</a:t>
            </a:r>
            <a:endParaRPr lang="th-TH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8864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ความชุก (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%) 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ประชากร อายุ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15-74 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 จำแนกตามพฤติกรรมเสี่ยง จ.พระนครศรีอยุธยา  พ.ศ.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2548, 2550,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2553</a:t>
            </a:r>
            <a:endParaRPr lang="th-TH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-1" y="980728"/>
          <a:ext cx="896448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22114"/>
          </a:xfrm>
          <a:ln>
            <a:solidFill>
              <a:schemeClr val="accent1"/>
            </a:solidFill>
          </a:ln>
        </p:spPr>
        <p:txBody>
          <a:bodyPr lIns="36000" rIns="36000">
            <a:noAutofit/>
          </a:bodyPr>
          <a:lstStyle/>
          <a:p>
            <a:r>
              <a:rPr lang="th-TH" sz="26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สรุปสถานการณ์โรคหัวใจขาดเลือด จ.พระนครศรีอยุธยา</a:t>
            </a:r>
            <a:endParaRPr lang="th-TH" sz="26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แนวโน้มอัตราตายโรคหัวใจขาดเลือด เพิ่มสูงขึ้นต่อเนื่อง จาก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38.6/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แสนคน ในปี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2553 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 </a:t>
            </a:r>
            <a:r>
              <a:rPr lang="en-US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49.4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แสนคน ในปี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2556</a:t>
            </a:r>
            <a:endParaRPr lang="th-TH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 ในปี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2555 – 2556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(เฉพาะผู้เสียชีวิตที่มีทะเบียนบ้านอยู่ใน จ.พระนครศรีอยุธยา) 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บ่งชี้ว่า</a:t>
            </a:r>
            <a:endParaRPr lang="en-US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th-TH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อายุ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อัตราตายเพิ่มตามกลุ่มอายุที่เพิ่มขึ้น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th-TH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เพศ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ในปี </a:t>
            </a:r>
            <a:r>
              <a:rPr lang="en-US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2556 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ชาย มีอัตราตายสูงกว่า หญิง ทุกกลุ่มอายุ</a:t>
            </a:r>
            <a:endParaRPr lang="th-TH" sz="22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th-TH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อำเภอ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ในปี </a:t>
            </a:r>
            <a:r>
              <a:rPr lang="en-US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2556 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อัตราตายในภาพรวมจังหวัด </a:t>
            </a:r>
            <a:r>
              <a:rPr lang="en-US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39/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แสนประชากร อำเภอที่มีอัตราตายสูงสุด </a:t>
            </a:r>
            <a:r>
              <a:rPr lang="en-US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อันดับแรกคืออำเภอ </a:t>
            </a:r>
            <a:r>
              <a:rPr lang="th-TH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ภาชี บ้านแพรก บางบาล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67.9, 57.8, 55.4 </a:t>
            </a:r>
            <a:r>
              <a:rPr lang="th-TH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ต่อแสนคน)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มีจำนวน</a:t>
            </a:r>
            <a:r>
              <a:rPr lang="en-US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10 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อำเภอที่มีอัตราตายในปี </a:t>
            </a:r>
            <a:r>
              <a:rPr lang="en-US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2556 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สูงกว่าปี </a:t>
            </a:r>
            <a:r>
              <a:rPr lang="en-US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2555 </a:t>
            </a:r>
            <a:r>
              <a:rPr lang="th-TH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ยกเว้นอำเภอ ท่าเรือ อุทัย นครหลวง บางซ้าย เสนา และ ลาดบัวหลวง ที่มีอัตราตายลดลงในปี </a:t>
            </a:r>
            <a:r>
              <a:rPr lang="en-US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2556</a:t>
            </a:r>
            <a:r>
              <a:rPr lang="th-TH" sz="20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20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en-US" sz="2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  <a:ln>
            <a:solidFill>
              <a:schemeClr val="accent1"/>
            </a:solidFill>
          </a:ln>
        </p:spPr>
        <p:txBody>
          <a:bodyPr anchor="ctr" anchorCtr="0">
            <a:noAutofit/>
          </a:bodyPr>
          <a:lstStyle/>
          <a:p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พฤติกรรมเสี่ยงต่อกลุ่มโรคไม่ติดต่อเรื้อรัง จ.ลพบุรี</a:t>
            </a:r>
            <a:endParaRPr lang="th-TH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จากการสำรวจพฤติกรรมเสี่ยงโรคไม่ติดต่อและการบาดเจ็บ (</a:t>
            </a:r>
            <a:r>
              <a:rPr lang="en-US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BRFSS)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พ.ศ. </a:t>
            </a:r>
            <a:r>
              <a:rPr lang="en-US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2548, 2550,2553 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พบว่า ประชากรอายุ </a:t>
            </a:r>
            <a:r>
              <a:rPr lang="en-US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15-74 </a:t>
            </a:r>
            <a:r>
              <a:rPr lang="th-TH" sz="22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endParaRPr lang="th-TH" sz="2200" b="1" dirty="0" smtClean="0">
              <a:ln>
                <a:solidFill>
                  <a:srgbClr val="003399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ความชุกของ ผู้ที่รับประทานผักและผลไม้พอเพียง และ ผู้มีการออกกำลังกายพอเพียง มีแนวโน้ม</a:t>
            </a:r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ลดลง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ความชุกของ ภาวะน้ำหนักเกิน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BMI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≥ 25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กก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</a:t>
            </a:r>
            <a:r>
              <a:rPr lang="en-US" sz="2400" baseline="4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ภาวะอ้วน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BMI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≥ 30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กก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</a:t>
            </a:r>
            <a:r>
              <a:rPr lang="en-US" sz="2400" baseline="4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มีแนวโน้มเพิ่มขึ้น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โดยตลอด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ความชุกของ ผู้ที่ยังสูบบุหรี่และ ผู้ที่ดื่มแอลกออฮล์อย่างหนัก มีแนวโน้ม</a:t>
            </a:r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เพิ่มขึ้น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เพิ่มสูงขึ้น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การเข้าถึงบริการ ตรวจวัดความดันโลหิต และ </a:t>
            </a:r>
            <a:r>
              <a:rPr lang="th-TH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ตรวจวัดระดับน้ำตาลในเลือด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มีแนวโน้มเพิ่มขึ้น ในการสำรวจครั้งหลังสุดเพิ่มเป็นร้อยละ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75.4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th-TH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ร้อยละ </a:t>
            </a:r>
            <a:r>
              <a:rPr lang="en-US" sz="24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49.0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ตามลำดับ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th-TH" sz="2400" b="1" dirty="0" smtClean="0">
              <a:ln>
                <a:solidFill>
                  <a:srgbClr val="003399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6309320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กลุ่มพัฒนาระบบเฝ้าระวังพฤติกรรมเสี่ยงโรคไม่ติดต่อ สำนักโรคไม่ติดต่อ กรมควบคุมโรค</a:t>
            </a:r>
            <a:endParaRPr lang="th-TH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th-TH" sz="32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ปีงบประมาณ </a:t>
            </a:r>
            <a:r>
              <a:rPr lang="en-US" sz="32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2557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 </a:t>
            </a:r>
            <a:r>
              <a:rPr lang="th-TH" sz="28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ต.ค. </a:t>
            </a:r>
            <a:r>
              <a:rPr lang="en-US" sz="28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2556</a:t>
            </a:r>
            <a:r>
              <a:rPr lang="th-TH" sz="28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th-TH" sz="28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ก.พ. </a:t>
            </a:r>
            <a:r>
              <a:rPr lang="en-US" sz="2800" b="1" dirty="0" smtClean="0">
                <a:solidFill>
                  <a:srgbClr val="66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2557)</a:t>
            </a:r>
            <a:endParaRPr lang="th-TH" sz="2800" b="1" dirty="0">
              <a:solidFill>
                <a:srgbClr val="66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ผลลัพท์การดำเนินงาน</a:t>
            </a:r>
            <a:endParaRPr lang="th-TH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0432" cy="9361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มาตรการดำเนินการของจังหวัด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8075240" cy="5149552"/>
          </a:xfrm>
        </p:spPr>
        <p:txBody>
          <a:bodyPr>
            <a:no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ใช้ยุทธศาสตร์สุขภาพดีวิถีไทยปี 2554-2563 ในการดำเนินงานโรคไม่ติดต่อเรื้อรัง ร่วมกับประกาศใช้นโยบายปิงปองจราจรชีวิต 7 สี 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การบริหารจัดการ ระดับจังหวัดในปี 2557 </a:t>
            </a:r>
          </a:p>
          <a:p>
            <a:pPr lvl="1"/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NCD board</a:t>
            </a:r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อยู่ระหว่างการทบทวนแต่งตั้งใหม่ ปีงบประมาณนี้ยังไม่ได้ดำเนินการประชุม</a:t>
            </a:r>
          </a:p>
          <a:p>
            <a:pPr lvl="1"/>
            <a:r>
              <a:rPr lang="th-TH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พัฒนาบุคลากร ส่งเข้ารับการอบรม</a:t>
            </a:r>
          </a:p>
          <a:p>
            <a:pPr lvl="2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หลักสูตร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System Manager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 สสจ. 4 คน (อยู่ระหว่างการอบรม) </a:t>
            </a:r>
          </a:p>
          <a:p>
            <a:pPr lvl="2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หลักสูตร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Case manager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จนท.โรงพยาบาล 8 คน ในปี 2556 มีแผนส่งไปอบรม อีก 10 คน ปี พ.ศ.2557 </a:t>
            </a:r>
          </a:p>
          <a:p>
            <a:pPr lvl="2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จัดทำโครงการอบรม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Mini case manager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ให้กับ จนท. รพ.สต. 100 คน เพื่อเชื่อมต่อการดำเนินงานร่วมกับโรงพยาบาล (อยู่ระหว่างการสร้างหลักสูตร) โดย สปสช.เขต 4 สระบุรี ประสานกับ วพบ. บรมราชชนนีพระพุทธบาท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96000" lvl="0" indent="-396000"/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มาตรการดำเนินการของจังหวัด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(ต่อ)</a:t>
            </a:r>
            <a:endParaRPr lang="th-TH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1268760"/>
            <a:ext cx="8075612" cy="532859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00000"/>
              <a:buNone/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สนับสนุนการลดพฤติกรรมเสี่ยง </a:t>
            </a:r>
          </a:p>
          <a:p>
            <a:pPr>
              <a:buClr>
                <a:schemeClr val="tx1"/>
              </a:buClr>
              <a:buSzPct val="100000"/>
            </a:pPr>
            <a:r>
              <a:rPr lang="th-TH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เฝ้าระวังโรคไม่ติดต่อเรื้อรัง (เบาหวาน ความดันโลหิตสูง) ด้วยกระบวนการปิงปองจราจรชีวิต  </a:t>
            </a:r>
            <a:r>
              <a:rPr lang="en-US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สี   </a:t>
            </a:r>
          </a:p>
          <a:p>
            <a:pPr>
              <a:buClr>
                <a:schemeClr val="tx1"/>
              </a:buClr>
              <a:buSzPct val="100000"/>
            </a:pPr>
            <a:r>
              <a:rPr lang="th-TH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ขับเคลื่อนการดำเนินงานปรับเปลี่ยนพฤติกรรมกลุ่มเสี่ยง </a:t>
            </a:r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 </a:t>
            </a:r>
            <a:r>
              <a:rPr lang="th-TH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</a:t>
            </a:r>
            <a:r>
              <a:rPr lang="th-TH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รวมทั้งกลุ่มป่วย</a:t>
            </a:r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ทบทวนการจัดระดับกลุ่มเสี่ยง เพื่อกำหนดเป้าหมายในการดำเนินงานและจัดกระบวนการปรับเปลี่ยนพฤติกรรมที่เหมาะสม</a:t>
            </a:r>
          </a:p>
          <a:p>
            <a:pPr>
              <a:buClr>
                <a:schemeClr val="tx1"/>
              </a:buClr>
              <a:buSzPct val="100000"/>
            </a:pPr>
            <a:r>
              <a:rPr lang="th-TH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พัฒนารูปแบบการปรับเปลี่ยนพฤติกรรมในระดับบุคคล ร่วมกับครอบครัว และสร้างการรับรู้ในภาพรวม</a:t>
            </a:r>
          </a:p>
          <a:p>
            <a:pPr lvl="0">
              <a:buClr>
                <a:schemeClr val="tx1"/>
              </a:buClr>
              <a:buSzPct val="100000"/>
            </a:pPr>
            <a:r>
              <a:rPr lang="th-TH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ดำเนินงานหมู่บ้านลดเสี่ยง ลดโรค ด้วย </a:t>
            </a:r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อ. </a:t>
            </a:r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ส. </a:t>
            </a:r>
          </a:p>
          <a:p>
            <a:pPr lvl="0">
              <a:buClr>
                <a:schemeClr val="tx1"/>
              </a:buClr>
              <a:buSzPct val="100000"/>
            </a:pPr>
            <a:r>
              <a:rPr lang="th-TH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การลดปัจจัยเสี่ยงเรื่องบุหรี่  มีการดำเนินงานคลินิกอดบุหรี่ โดยการส่งผู้ป่วย</a:t>
            </a:r>
            <a:r>
              <a:rPr lang="en-US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DM &amp; HT </a:t>
            </a:r>
            <a:r>
              <a:rPr lang="th-TH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เข้ารับการปรึกษาในคลินิกเพื่ออดบุหรี่ (</a:t>
            </a:r>
            <a:r>
              <a:rPr lang="th-TH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ผลดำเนินการปี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2556 :-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ผู้ป่วยเบาหวาน ร้อยละ 9.20 ผู้ป่วยความดันโลหิตสูง ร้อยละ 9.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35)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79512" y="332656"/>
          <a:ext cx="871296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71600" y="1412776"/>
            <a:ext cx="7848000" cy="461665"/>
            <a:chOff x="827584" y="404664"/>
            <a:chExt cx="7416824" cy="46166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827584" y="836712"/>
              <a:ext cx="7416824" cy="1588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220072" y="404664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เป้าหมาย </a:t>
              </a:r>
              <a:r>
                <a:rPr lang="en-US" sz="24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90 %</a:t>
              </a:r>
              <a:endParaRPr lang="th-TH" sz="2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42617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4000" b="1" dirty="0" smtClean="0">
                <a:latin typeface="Tahoma" pitchFamily="34" charset="0"/>
                <a:cs typeface="Tahoma" pitchFamily="34" charset="0"/>
              </a:rPr>
              <a:t>เด็กไทยมีความฉลาดทางสติปัญญาเฉลี่ย ไม่น้อยกว่า100</a:t>
            </a:r>
            <a:endParaRPr lang="th-TH" sz="4000" b="1" dirty="0" smtClean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611188" y="2060575"/>
            <a:ext cx="8075612" cy="40655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: </a:t>
            </a:r>
            <a:r>
              <a:rPr lang="th-TH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ร้อยละ </a:t>
            </a:r>
            <a:r>
              <a:rPr lang="en-US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30 </a:t>
            </a:r>
            <a:r>
              <a:rPr lang="th-TH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รพช</a:t>
            </a:r>
            <a:r>
              <a:rPr lang="en-US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th-TH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ในจังหวัดมีการพัฒนาระบบเฝ้าระวังปัญหา  </a:t>
            </a:r>
            <a:r>
              <a:rPr lang="en-US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IQ/EQ  </a:t>
            </a:r>
            <a:r>
              <a:rPr lang="th-TH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ในเด็ก</a:t>
            </a:r>
            <a:r>
              <a:rPr lang="en-US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นร.</a:t>
            </a:r>
          </a:p>
          <a:p>
            <a:pPr>
              <a:buFont typeface="Arial" pitchFamily="34" charset="0"/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3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นักเรียนกลุ่มเสี่ยงร้อยละ 70  ได้รับการดูแลช่วยเหลือ</a:t>
            </a:r>
            <a:endParaRPr lang="en-US" sz="3600" b="1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endParaRPr lang="th-TH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กลุ่มผู้ป่วย เบาหวาน ความดันโลหิตสูง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คัดกรองภาวะแทรกซ้อน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ต.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คัดกรองจอประสาทตา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ไต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ประเมินการทำงานของไต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ตีน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ตรวจเท้า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ตีบ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CVD assessment)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55976" y="5229200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9512" y="0"/>
          <a:ext cx="8784976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043608" y="1988840"/>
            <a:ext cx="7740000" cy="461665"/>
            <a:chOff x="827584" y="404664"/>
            <a:chExt cx="7416824" cy="46166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827584" y="836712"/>
              <a:ext cx="7416824" cy="1588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220072" y="404664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เป้าหมาย </a:t>
              </a:r>
              <a:r>
                <a:rPr lang="en-US" sz="24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60 %</a:t>
              </a:r>
              <a:endParaRPr lang="th-TH" sz="2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79512" y="260648"/>
          <a:ext cx="864096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71600" y="2492896"/>
            <a:ext cx="7740000" cy="461665"/>
            <a:chOff x="827584" y="404664"/>
            <a:chExt cx="7416824" cy="461665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827584" y="836712"/>
              <a:ext cx="7416824" cy="1588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5220072" y="404664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เป้าหมาย </a:t>
              </a:r>
              <a:r>
                <a:rPr lang="en-US" sz="24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60 %</a:t>
              </a:r>
              <a:endParaRPr lang="th-TH" sz="2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5048" y="1772816"/>
            <a:ext cx="8029400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0" marR="0" lvl="0" indent="-36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Char char="•"/>
              <a:tabLst>
                <a:tab pos="1169988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กลุ่มเป้าหมาย ผู้ป่วย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DM &amp; HT </a:t>
            </a:r>
          </a:p>
          <a:p>
            <a:pPr marL="360000" marR="0" lvl="0" indent="-3600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ahoma" pitchFamily="34" charset="0"/>
              <a:buChar char="•"/>
              <a:tabLst>
                <a:tab pos="1169988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แบบคัดกรอง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CVD Risk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ของสำนักโรคไม่ติดต่อ กรมควบคุมโรค ฉบับปรับปรุงปี พ.ศ.2557  ยังไม่ได้ดำเนินการ เนื่องจาก เพิ่งได้รับการชี้แจงเมื่อเดือนมกราคม และมีการแจกแบบประเมินพร้อมคู่มือให้ในเดือนกุมภาพันธ์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การประเมินโอกาสเสี่ยงต่อการเกิดโรคหัวใจและหลอดเลือด</a:t>
            </a:r>
            <a:b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(CVD risk assessment)</a:t>
            </a:r>
            <a:endParaRPr lang="th-TH" sz="2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9512" y="260648"/>
          <a:ext cx="878497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71600" y="2924944"/>
            <a:ext cx="7848000" cy="461665"/>
            <a:chOff x="827584" y="404664"/>
            <a:chExt cx="7416824" cy="46166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827584" y="836712"/>
              <a:ext cx="7416824" cy="1588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220072" y="404664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เป้าหมาย </a:t>
              </a:r>
              <a:r>
                <a:rPr lang="en-US" sz="24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40 %</a:t>
              </a:r>
              <a:endParaRPr lang="th-TH" sz="2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23528" y="188640"/>
          <a:ext cx="864096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714625"/>
            <a:ext cx="9144000" cy="1000125"/>
            <a:chOff x="0" y="1643844"/>
            <a:chExt cx="12190413" cy="1781640"/>
          </a:xfrm>
        </p:grpSpPr>
        <p:sp>
          <p:nvSpPr>
            <p:cNvPr id="9" name="Rectangle 8"/>
            <p:cNvSpPr/>
            <p:nvPr/>
          </p:nvSpPr>
          <p:spPr>
            <a:xfrm>
              <a:off x="0" y="1643844"/>
              <a:ext cx="12190413" cy="17816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94707" y="1923817"/>
              <a:ext cx="2406336" cy="1125544"/>
            </a:xfrm>
            <a:prstGeom prst="roundRect">
              <a:avLst/>
            </a:prstGeom>
            <a:solidFill>
              <a:srgbClr val="FF99FF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endPara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r>
                <a:rPr lang="th-TH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สุขภาพดี</a:t>
              </a:r>
            </a:p>
            <a:p>
              <a:pPr algn="ctr">
                <a:defRPr/>
              </a:pPr>
              <a:r>
                <a:rPr lang="th-TH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ปัจจัยเสี่ยงลดลง</a:t>
              </a:r>
              <a:endPara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endPara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>
                <a:defRPr/>
              </a:pPr>
              <a:endPara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361872" y="1824836"/>
              <a:ext cx="2495226" cy="122452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th-TH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ผู้ป่วยเข้าถึงบริการ</a:t>
              </a:r>
              <a:endPara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407390" y="1926644"/>
              <a:ext cx="2613744" cy="112271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th-TH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คัดกรองและปรับพฤติกรรมกลุ่มเสี่ยง</a:t>
              </a:r>
              <a:endPara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240164" y="1898364"/>
              <a:ext cx="2497342" cy="1150997"/>
            </a:xfrm>
            <a:prstGeom prst="roundRect">
              <a:avLst/>
            </a:prstGeom>
            <a:solidFill>
              <a:srgbClr val="CBFAFF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th-TH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ฟื้นฟู </a:t>
              </a:r>
            </a:p>
            <a:p>
              <a:pPr algn="ctr">
                <a:defRPr/>
              </a:pPr>
              <a:r>
                <a:rPr lang="th-TH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ลดอัตราการเป็นซ้ำ</a:t>
              </a:r>
              <a:endPara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71438"/>
            <a:ext cx="9144000" cy="46196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สุขภาพดี เริ่มต้นที่นี่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40" name="Line Callout 2 39"/>
          <p:cNvSpPr/>
          <p:nvPr/>
        </p:nvSpPr>
        <p:spPr>
          <a:xfrm>
            <a:off x="1214438" y="1071563"/>
            <a:ext cx="1714500" cy="1428750"/>
          </a:xfrm>
          <a:prstGeom prst="borderCallout2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68031" lvl="1" indent="-68031" defTabSz="476220" fontAlgn="auto">
              <a:lnSpc>
                <a:spcPct val="90000"/>
              </a:lnSpc>
              <a:spcAft>
                <a:spcPct val="15000"/>
              </a:spcAft>
              <a:defRPr/>
            </a:pPr>
            <a:endParaRPr lang="en-US" sz="14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031" lvl="1" indent="-68031" defTabSz="476220" fontAlgn="auto">
              <a:spcAft>
                <a:spcPct val="15000"/>
              </a:spcAft>
              <a:buFontTx/>
              <a:buChar char="••"/>
              <a:defRPr/>
            </a:pPr>
            <a:r>
              <a:rPr lang="th-TH" sz="1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ตำบลจัดการสุขภาพดี</a:t>
            </a:r>
          </a:p>
          <a:p>
            <a:pPr marL="68031" lvl="1" indent="-68031" defTabSz="476220" fontAlgn="auto">
              <a:spcAft>
                <a:spcPct val="15000"/>
              </a:spcAft>
              <a:buFontTx/>
              <a:buChar char="••"/>
              <a:defRPr/>
            </a:pPr>
            <a:r>
              <a:rPr lang="th-TH" sz="14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หมู่บ้านปรับเปลี่ยนพฤติกรรมฯ</a:t>
            </a:r>
            <a:endParaRPr lang="en-US" sz="2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Line Callout 2 41"/>
          <p:cNvSpPr/>
          <p:nvPr/>
        </p:nvSpPr>
        <p:spPr>
          <a:xfrm>
            <a:off x="1000125" y="4286250"/>
            <a:ext cx="1214438" cy="15001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673"/>
              <a:gd name="adj6" fmla="val -51386"/>
            </a:avLst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68031" lvl="1" indent="-68031" defTabSz="476220" fontAlgn="auto">
              <a:lnSpc>
                <a:spcPct val="90000"/>
              </a:lnSpc>
              <a:spcAft>
                <a:spcPct val="15000"/>
              </a:spcAft>
              <a:defRPr/>
            </a:pPr>
            <a:endParaRPr lang="th-TH" sz="14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marL="68031" lvl="1" indent="-68031" defTabSz="476220" fontAlgn="auto">
              <a:lnSpc>
                <a:spcPct val="90000"/>
              </a:lnSpc>
              <a:spcAft>
                <a:spcPct val="15000"/>
              </a:spcAft>
              <a:defRPr/>
            </a:pPr>
            <a:endParaRPr lang="en-US" sz="1400" b="1" dirty="0">
              <a:solidFill>
                <a:srgbClr val="E118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031" lvl="1" indent="-68031" defTabSz="476220" fontAlgn="auto">
              <a:spcAft>
                <a:spcPct val="15000"/>
              </a:spcAft>
              <a:buFontTx/>
              <a:buChar char="••"/>
              <a:defRPr/>
            </a:pPr>
            <a:r>
              <a:rPr lang="th-TH" sz="1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บังคับใช้ ฉลาก </a:t>
            </a:r>
            <a:r>
              <a:rPr lang="en-US" sz="1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GDA</a:t>
            </a:r>
            <a:endParaRPr lang="th-TH" sz="1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031" lvl="1" indent="-68031" defTabSz="476220" fontAlgn="auto">
              <a:spcAft>
                <a:spcPct val="15000"/>
              </a:spcAft>
              <a:buFontTx/>
              <a:buChar char="••"/>
              <a:defRPr/>
            </a:pPr>
            <a:r>
              <a:rPr lang="th-TH" sz="1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มาตรฐาน คุณภาพของยา </a:t>
            </a:r>
            <a:r>
              <a:rPr lang="en-US" sz="1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IHD</a:t>
            </a:r>
          </a:p>
          <a:p>
            <a:pPr marL="68031" lvl="1" indent="-68031" defTabSz="47622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th-TH" sz="1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Line Callout 2 42"/>
          <p:cNvSpPr/>
          <p:nvPr/>
        </p:nvSpPr>
        <p:spPr>
          <a:xfrm>
            <a:off x="4000500" y="1071563"/>
            <a:ext cx="1571625" cy="15001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344"/>
              <a:gd name="adj6" fmla="val -5781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8031" lvl="1" indent="-68031" defTabSz="47622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400" b="1" dirty="0">
              <a:solidFill>
                <a:srgbClr val="4F81B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031" lvl="1" indent="-68031" defTabSz="476220" fontAlgn="auto">
              <a:lnSpc>
                <a:spcPct val="90000"/>
              </a:lnSpc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th-TH" sz="1400" b="1" dirty="0">
                <a:solidFill>
                  <a:srgbClr val="4F81B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ศูนย์การเรียนรู้องค์กรไร้พุง</a:t>
            </a:r>
          </a:p>
          <a:p>
            <a:pPr marL="68031" lvl="1" indent="-68031" defTabSz="47622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th-TH" sz="1400" b="1" dirty="0">
                <a:solidFill>
                  <a:srgbClr val="4F81B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คลินิก 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DPAC</a:t>
            </a:r>
          </a:p>
          <a:p>
            <a:pPr marL="68031" lvl="1" indent="-68031" defTabSz="47622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th-TH" sz="1400" b="1" dirty="0">
                <a:solidFill>
                  <a:srgbClr val="4F81B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3อ 2ส</a:t>
            </a:r>
          </a:p>
          <a:p>
            <a:pPr marL="68031" lvl="1" indent="-68031" defTabSz="47622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th-TH" sz="1400" b="1" dirty="0">
                <a:solidFill>
                  <a:srgbClr val="4F81B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ลดบริโภคเกลือ</a:t>
            </a:r>
          </a:p>
        </p:txBody>
      </p:sp>
      <p:sp>
        <p:nvSpPr>
          <p:cNvPr id="45" name="Line Callout 2 44"/>
          <p:cNvSpPr/>
          <p:nvPr/>
        </p:nvSpPr>
        <p:spPr>
          <a:xfrm>
            <a:off x="6858000" y="1071563"/>
            <a:ext cx="1785938" cy="1428750"/>
          </a:xfrm>
          <a:prstGeom prst="borderCallout2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tIns="108000" anchor="ctr"/>
          <a:lstStyle/>
          <a:p>
            <a:pPr marL="68031" lvl="1" indent="-68031" defTabSz="476220" fontAlgn="auto">
              <a:spcAft>
                <a:spcPct val="15000"/>
              </a:spcAft>
              <a:buFontTx/>
              <a:buChar char="••"/>
              <a:defRPr/>
            </a:pPr>
            <a:r>
              <a:rPr lang="th-TH" sz="1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มาตรฐานการรักษา</a:t>
            </a:r>
            <a:r>
              <a:rPr lang="en-US" sz="1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STEMI fast</a:t>
            </a:r>
            <a:r>
              <a:rPr lang="th-TH" sz="1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Track , Cardiac Rehabilitation </a:t>
            </a:r>
          </a:p>
        </p:txBody>
      </p:sp>
      <p:sp>
        <p:nvSpPr>
          <p:cNvPr id="46" name="Line Callout 2 45"/>
          <p:cNvSpPr/>
          <p:nvPr/>
        </p:nvSpPr>
        <p:spPr>
          <a:xfrm>
            <a:off x="4139952" y="4005065"/>
            <a:ext cx="4752528" cy="2281436"/>
          </a:xfrm>
          <a:prstGeom prst="borderCallout2">
            <a:avLst>
              <a:gd name="adj1" fmla="val 18113"/>
              <a:gd name="adj2" fmla="val 190"/>
              <a:gd name="adj3" fmla="val 18750"/>
              <a:gd name="adj4" fmla="val -16667"/>
              <a:gd name="adj5" fmla="val -12873"/>
              <a:gd name="adj6" fmla="val -2962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marL="177800" lvl="1" indent="-177800" defTabSz="47622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600" b="1" dirty="0">
              <a:solidFill>
                <a:srgbClr val="8064A2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7800" lvl="1" indent="-177800" defTabSz="47622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600" b="1" dirty="0">
              <a:solidFill>
                <a:srgbClr val="8064A2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7800" lvl="1" indent="-177800" defTabSz="476220" fontAlgn="auto">
              <a:lnSpc>
                <a:spcPct val="90000"/>
              </a:lnSpc>
              <a:spcAft>
                <a:spcPct val="15000"/>
              </a:spcAft>
              <a:defRPr/>
            </a:pPr>
            <a:endParaRPr lang="en-US" sz="1600" b="1" dirty="0">
              <a:solidFill>
                <a:srgbClr val="8064A2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7800" lvl="1" indent="-177800" defTabSz="476220" fontAlgn="auto">
              <a:spcAft>
                <a:spcPct val="15000"/>
              </a:spcAft>
              <a:buFontTx/>
              <a:buChar char="••"/>
              <a:defRPr/>
            </a:pPr>
            <a:r>
              <a:rPr lang="th-TH" sz="1600" dirty="0">
                <a:solidFill>
                  <a:srgbClr val="8064A2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คัดกรอง </a:t>
            </a:r>
            <a:r>
              <a:rPr lang="en-US" sz="1600" dirty="0">
                <a:solidFill>
                  <a:srgbClr val="8064A2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DM,HT</a:t>
            </a:r>
            <a:endParaRPr lang="th-TH" sz="1600" dirty="0">
              <a:solidFill>
                <a:srgbClr val="8064A2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7800" lvl="1" indent="-177800" defTabSz="476220" fontAlgn="auto">
              <a:spcAft>
                <a:spcPct val="15000"/>
              </a:spcAft>
              <a:buFontTx/>
              <a:buChar char="••"/>
              <a:defRPr/>
            </a:pPr>
            <a:r>
              <a:rPr lang="th-TH" sz="1600" dirty="0">
                <a:solidFill>
                  <a:srgbClr val="8064A2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ประเมินความเสี่ยง </a:t>
            </a:r>
            <a:r>
              <a:rPr lang="en-US" sz="1600" dirty="0">
                <a:solidFill>
                  <a:srgbClr val="8064A2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CVD</a:t>
            </a:r>
            <a:r>
              <a:rPr lang="th-TH" sz="1600" dirty="0">
                <a:solidFill>
                  <a:srgbClr val="8064A2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และคัดกรองตา ไต เท้า</a:t>
            </a:r>
            <a:endParaRPr lang="en-US" sz="1600" dirty="0">
              <a:solidFill>
                <a:srgbClr val="8064A2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7800" lvl="1" indent="-177800" defTabSz="476220" fontAlgn="auto">
              <a:spcAft>
                <a:spcPct val="15000"/>
              </a:spcAft>
              <a:buFontTx/>
              <a:buChar char="••"/>
              <a:defRPr/>
            </a:pPr>
            <a:r>
              <a:rPr lang="th-TH" sz="1600" dirty="0">
                <a:solidFill>
                  <a:srgbClr val="8064A2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คลินิก </a:t>
            </a:r>
            <a:r>
              <a:rPr lang="en-US" sz="1600" dirty="0">
                <a:solidFill>
                  <a:srgbClr val="8064A2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NCD</a:t>
            </a:r>
            <a:r>
              <a:rPr lang="th-TH" sz="1600" dirty="0">
                <a:solidFill>
                  <a:srgbClr val="8064A2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คุณภาพ</a:t>
            </a:r>
          </a:p>
          <a:p>
            <a:pPr marL="177800" lvl="1" indent="-177800" defTabSz="476220" fontAlgn="auto">
              <a:spcAft>
                <a:spcPct val="15000"/>
              </a:spcAft>
              <a:buFontTx/>
              <a:buChar char="••"/>
              <a:defRPr/>
            </a:pPr>
            <a:r>
              <a:rPr lang="th-TH" sz="1600" dirty="0">
                <a:solidFill>
                  <a:srgbClr val="8064A2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สอบสวนโรค / </a:t>
            </a:r>
            <a:r>
              <a:rPr lang="en-US" sz="1600" dirty="0">
                <a:solidFill>
                  <a:srgbClr val="8064A2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Coaching</a:t>
            </a:r>
            <a:endParaRPr lang="th-TH" sz="1600" dirty="0">
              <a:solidFill>
                <a:srgbClr val="8064A2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5250" lvl="1" indent="-95250" defTabSz="476220" fontAlgn="auto">
              <a:spcAft>
                <a:spcPct val="15000"/>
              </a:spcAft>
              <a:buFontTx/>
              <a:buChar char="••"/>
              <a:defRPr/>
            </a:pPr>
            <a:r>
              <a:rPr lang="th-TH" sz="1600" dirty="0">
                <a:solidFill>
                  <a:srgbClr val="8064A2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บังคับใช้กฎหมายควบคุมยาสูบ และสถานที่สาธารณะปลอดบุหรี่</a:t>
            </a:r>
          </a:p>
          <a:p>
            <a:pPr marL="177800" lvl="1" indent="-177800" defTabSz="476220" fontAlgn="auto">
              <a:spcAft>
                <a:spcPct val="15000"/>
              </a:spcAft>
              <a:buFontTx/>
              <a:buChar char="••"/>
              <a:defRPr/>
            </a:pPr>
            <a:r>
              <a:rPr lang="th-TH" sz="1600" dirty="0">
                <a:solidFill>
                  <a:srgbClr val="8064A2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สถานประกอบการปลอดโรคปลอดภัย กายใจเป็นสุข</a:t>
            </a:r>
          </a:p>
          <a:p>
            <a:pPr marL="177800" lvl="1" indent="-177800" defTabSz="47622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th-TH" sz="1600" b="1" dirty="0">
              <a:solidFill>
                <a:srgbClr val="8064A2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031" lvl="1" indent="-68031" defTabSz="47622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600" b="1" dirty="0">
              <a:solidFill>
                <a:srgbClr val="8064A2">
                  <a:lumMod val="5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4313" y="500063"/>
            <a:ext cx="8786812" cy="40005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DHS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214438" y="1071563"/>
            <a:ext cx="17145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สบส. / สป.</a:t>
            </a:r>
            <a:endParaRPr lang="en-US" sz="1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974725" y="4286250"/>
            <a:ext cx="126206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อย. / สป</a:t>
            </a:r>
            <a:endParaRPr lang="en-US" sz="1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143375" y="4005064"/>
            <a:ext cx="464343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กรมควบคุมโรค / สป</a:t>
            </a:r>
            <a:endParaRPr lang="en-US" sz="2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858000" y="1071563"/>
            <a:ext cx="178593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8031" lvl="1" indent="-68031" defTabSz="476220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th-TH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กรมการแพทย์ / สป</a:t>
            </a:r>
            <a:endParaRPr lang="en-US" sz="1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000500" y="1000125"/>
            <a:ext cx="15716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th-TH" sz="1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กรมอนามัย / สป.</a:t>
            </a:r>
            <a:endParaRPr lang="en-US" sz="1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428596" y="6429396"/>
            <a:ext cx="8286808" cy="428604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4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ปิงปอง</a:t>
            </a:r>
            <a:r>
              <a:rPr lang="th-TH" sz="2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จราจรชีวิต 7 สี</a:t>
            </a:r>
            <a:endParaRPr lang="en-US" sz="2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6000750" y="6572250"/>
            <a:ext cx="357188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6643688" y="6572250"/>
            <a:ext cx="357187" cy="2857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4" name="วงรี 23"/>
          <p:cNvSpPr/>
          <p:nvPr/>
        </p:nvSpPr>
        <p:spPr>
          <a:xfrm>
            <a:off x="7215188" y="6572250"/>
            <a:ext cx="357187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7786688" y="6572250"/>
            <a:ext cx="357187" cy="2857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6" name="วงรี 25"/>
          <p:cNvSpPr/>
          <p:nvPr/>
        </p:nvSpPr>
        <p:spPr>
          <a:xfrm>
            <a:off x="928688" y="6572250"/>
            <a:ext cx="357187" cy="2857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7" name="วงรี 26"/>
          <p:cNvSpPr/>
          <p:nvPr/>
        </p:nvSpPr>
        <p:spPr>
          <a:xfrm>
            <a:off x="1571625" y="6572250"/>
            <a:ext cx="357188" cy="2857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8" name="วงรี 27"/>
          <p:cNvSpPr/>
          <p:nvPr/>
        </p:nvSpPr>
        <p:spPr>
          <a:xfrm>
            <a:off x="2143125" y="6572250"/>
            <a:ext cx="357188" cy="28575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142875" y="188640"/>
            <a:ext cx="8715375" cy="455612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สุขภาพดีเริ่มต้นที่นี่</a:t>
            </a:r>
            <a:endParaRPr lang="th-TH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1438" y="722313"/>
            <a:ext cx="8786812" cy="129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4313" y="858838"/>
            <a:ext cx="1765300" cy="7699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th-TH" sz="16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ปชก.</a:t>
            </a: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15 </a:t>
            </a: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1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90 %</a:t>
            </a: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คัดกรอง </a:t>
            </a:r>
            <a:r>
              <a:rPr lang="en-US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DM,HT </a:t>
            </a:r>
            <a:endParaRPr lang="th-TH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3797" name="ลูกศรเชื่อมต่อแบบตรง 11"/>
          <p:cNvCxnSpPr>
            <a:cxnSpLocks noChangeShapeType="1"/>
            <a:stCxn id="4" idx="3"/>
          </p:cNvCxnSpPr>
          <p:nvPr/>
        </p:nvCxnSpPr>
        <p:spPr bwMode="auto">
          <a:xfrm flipV="1">
            <a:off x="1992313" y="1219200"/>
            <a:ext cx="1030287" cy="25400"/>
          </a:xfrm>
          <a:prstGeom prst="straightConnector1">
            <a:avLst/>
          </a:prstGeom>
          <a:noFill/>
          <a:ln w="12700" algn="ctr">
            <a:solidFill>
              <a:srgbClr val="FF6903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ลูกศรเชื่อมต่อแบบตรง 13"/>
          <p:cNvCxnSpPr>
            <a:endCxn id="18" idx="1"/>
          </p:cNvCxnSpPr>
          <p:nvPr/>
        </p:nvCxnSpPr>
        <p:spPr>
          <a:xfrm flipV="1">
            <a:off x="1943100" y="858838"/>
            <a:ext cx="995363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1943100" y="1217613"/>
            <a:ext cx="1008063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สี่เหลี่ยมผืนผ้า 17"/>
          <p:cNvSpPr/>
          <p:nvPr/>
        </p:nvSpPr>
        <p:spPr>
          <a:xfrm>
            <a:off x="2951163" y="714375"/>
            <a:ext cx="1079500" cy="287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กลุ่มปกติ -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endParaRPr lang="th-TH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022600" y="1146175"/>
            <a:ext cx="1152525" cy="287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กลุ่มเสี่ยง -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951163" y="1651000"/>
            <a:ext cx="1223962" cy="287338"/>
          </a:xfrm>
          <a:prstGeom prst="rect">
            <a:avLst/>
          </a:prstGeom>
          <a:solidFill>
            <a:srgbClr val="CB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กลุ่มป่วย -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033963" y="1017588"/>
            <a:ext cx="935037" cy="431800"/>
          </a:xfrm>
          <a:prstGeom prst="rect">
            <a:avLst/>
          </a:prstGeom>
          <a:solidFill>
            <a:srgbClr val="CD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DPAC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ลูกศรเชื่อมต่อแบบตรง 25"/>
          <p:cNvCxnSpPr/>
          <p:nvPr/>
        </p:nvCxnSpPr>
        <p:spPr>
          <a:xfrm>
            <a:off x="6551613" y="1290638"/>
            <a:ext cx="86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flipV="1">
            <a:off x="6478588" y="858838"/>
            <a:ext cx="865187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>
            <a:off x="6551613" y="1290638"/>
            <a:ext cx="863600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สี่เหลี่ยมผืนผ้า 32"/>
          <p:cNvSpPr/>
          <p:nvPr/>
        </p:nvSpPr>
        <p:spPr>
          <a:xfrm>
            <a:off x="7415213" y="785813"/>
            <a:ext cx="1262062" cy="303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กลุ่มปกติ -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7415213" y="1217613"/>
            <a:ext cx="1152525" cy="288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กลุ่มเสี่ยง -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7270750" y="1651000"/>
            <a:ext cx="1223963" cy="287338"/>
          </a:xfrm>
          <a:prstGeom prst="rect">
            <a:avLst/>
          </a:prstGeom>
          <a:solidFill>
            <a:srgbClr val="CB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กลุ่มป่วย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810" name="ลูกศรลง 35"/>
          <p:cNvSpPr>
            <a:spLocks noChangeArrowheads="1"/>
          </p:cNvSpPr>
          <p:nvPr/>
        </p:nvSpPr>
        <p:spPr bwMode="auto">
          <a:xfrm>
            <a:off x="3527425" y="2009775"/>
            <a:ext cx="287338" cy="360363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E118F0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th-TH" altLang="th-TH" sz="18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74613" y="2357438"/>
            <a:ext cx="8783637" cy="1214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214313" y="2635250"/>
            <a:ext cx="1500187" cy="722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กลุ่มป่วย </a:t>
            </a:r>
            <a:r>
              <a:rPr lang="en-US" sz="16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DM,HT</a:t>
            </a:r>
            <a:endParaRPr lang="th-TH" sz="16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ลูกศรขวา 38"/>
          <p:cNvSpPr/>
          <p:nvPr/>
        </p:nvSpPr>
        <p:spPr>
          <a:xfrm>
            <a:off x="1763688" y="2924175"/>
            <a:ext cx="536575" cy="14446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2339753" y="2428875"/>
            <a:ext cx="2968848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(แดง,เหลือง,ส้ม)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/poor control 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ปรับพฤติกรรม  -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815" name="สี่เหลี่ยมผืนผ้า 40"/>
          <p:cNvSpPr>
            <a:spLocks noChangeArrowheads="1"/>
          </p:cNvSpPr>
          <p:nvPr/>
        </p:nvSpPr>
        <p:spPr bwMode="auto">
          <a:xfrm>
            <a:off x="2339752" y="3067050"/>
            <a:ext cx="2946623" cy="360363"/>
          </a:xfrm>
          <a:prstGeom prst="rect">
            <a:avLst/>
          </a:prstGeom>
          <a:solidFill>
            <a:srgbClr val="CDFFD5"/>
          </a:solidFill>
          <a:ln w="3492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9998"/>
              </a:srgbClr>
            </a:outerShdw>
          </a:effectLst>
        </p:spPr>
        <p:txBody>
          <a:bodyPr lIns="0" rIns="0" anchor="ctr"/>
          <a:lstStyle/>
          <a:p>
            <a:pPr algn="ctr"/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 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CVD risk </a:t>
            </a:r>
            <a:r>
              <a:rPr lang="th-TH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 ไต เท้า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60 %</a:t>
            </a:r>
            <a:endParaRPr lang="th-TH" sz="1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6339140" y="2491557"/>
            <a:ext cx="237626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14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สีเขียว </a:t>
            </a:r>
            <a:r>
              <a:rPr lang="en-US" sz="14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/good control</a:t>
            </a:r>
            <a:r>
              <a:rPr lang="th-TH" sz="14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</a:t>
            </a:r>
            <a:r>
              <a:rPr lang="en-US" sz="14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4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6411913" y="3067050"/>
            <a:ext cx="2303462" cy="360363"/>
          </a:xfrm>
          <a:prstGeom prst="rect">
            <a:avLst/>
          </a:prstGeom>
          <a:solidFill>
            <a:srgbClr val="A38FB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เลิกบุหรี่ได้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5" name="ลูกศรเชื่อมต่อแบบตรง 44"/>
          <p:cNvCxnSpPr/>
          <p:nvPr/>
        </p:nvCxnSpPr>
        <p:spPr>
          <a:xfrm flipV="1">
            <a:off x="5619750" y="2671763"/>
            <a:ext cx="719138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>
            <a:endCxn id="43" idx="1"/>
          </p:cNvCxnSpPr>
          <p:nvPr/>
        </p:nvCxnSpPr>
        <p:spPr>
          <a:xfrm>
            <a:off x="5835650" y="3067050"/>
            <a:ext cx="576263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สี่เหลี่ยมผืนผ้า 47"/>
          <p:cNvSpPr/>
          <p:nvPr/>
        </p:nvSpPr>
        <p:spPr>
          <a:xfrm>
            <a:off x="75616" y="3714752"/>
            <a:ext cx="8782664" cy="15121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825" name="สี่เหลี่ยมผืนผ้า 48"/>
          <p:cNvSpPr>
            <a:spLocks noChangeArrowheads="1"/>
          </p:cNvSpPr>
          <p:nvPr/>
        </p:nvSpPr>
        <p:spPr bwMode="auto">
          <a:xfrm>
            <a:off x="287338" y="4714875"/>
            <a:ext cx="1836737" cy="431800"/>
          </a:xfrm>
          <a:prstGeom prst="rect">
            <a:avLst/>
          </a:prstGeom>
          <a:solidFill>
            <a:srgbClr val="CBFAFF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altLang="th-TH" sz="16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สถานประกอบการ</a:t>
            </a: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431800" y="4354513"/>
            <a:ext cx="935038" cy="287337"/>
          </a:xfrm>
          <a:prstGeom prst="rect">
            <a:avLst/>
          </a:prstGeom>
          <a:solidFill>
            <a:srgbClr val="CD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ชุมชน</a:t>
            </a:r>
          </a:p>
        </p:txBody>
      </p:sp>
      <p:sp>
        <p:nvSpPr>
          <p:cNvPr id="33827" name="สี่เหลี่ยมผืนผ้า 50"/>
          <p:cNvSpPr>
            <a:spLocks noChangeArrowheads="1"/>
          </p:cNvSpPr>
          <p:nvPr/>
        </p:nvSpPr>
        <p:spPr bwMode="auto">
          <a:xfrm>
            <a:off x="431800" y="3922713"/>
            <a:ext cx="935038" cy="287337"/>
          </a:xfrm>
          <a:prstGeom prst="rect">
            <a:avLst/>
          </a:prstGeom>
          <a:solidFill>
            <a:srgbClr val="B8B4E6"/>
          </a:soli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th-TH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DHS</a:t>
            </a:r>
            <a:endParaRPr lang="th-TH" altLang="th-TH" sz="16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828" name="สี่เหลี่ยมผืนผ้า 58"/>
          <p:cNvSpPr>
            <a:spLocks noChangeArrowheads="1"/>
          </p:cNvSpPr>
          <p:nvPr/>
        </p:nvSpPr>
        <p:spPr bwMode="auto">
          <a:xfrm>
            <a:off x="3095625" y="4797425"/>
            <a:ext cx="6048375" cy="360363"/>
          </a:xfrm>
          <a:prstGeom prst="rect">
            <a:avLst/>
          </a:prstGeom>
          <a:solidFill>
            <a:srgbClr val="CDFFD5"/>
          </a:solidFill>
          <a:ln w="34925" algn="ctr">
            <a:solidFill>
              <a:schemeClr val="bg1"/>
            </a:solidFill>
            <a:miter lim="800000"/>
            <a:headEnd/>
            <a:tailEnd/>
          </a:ln>
          <a:effectLst>
            <a:outerShdw dist="25000" dir="5400000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th-TH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จำนวนสถานประกอบการปลอดโรคปลอดภัยกายใจเป็น</a:t>
            </a:r>
            <a:r>
              <a:rPr lang="th-TH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สุข </a:t>
            </a:r>
            <a:r>
              <a:rPr lang="en-US" sz="16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10 %</a:t>
            </a:r>
            <a:endParaRPr lang="th-TH" sz="16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สี่เหลี่ยมผืนผ้า 59"/>
          <p:cNvGrpSpPr>
            <a:grpSpLocks/>
          </p:cNvGrpSpPr>
          <p:nvPr/>
        </p:nvGrpSpPr>
        <p:grpSpPr bwMode="auto">
          <a:xfrm>
            <a:off x="3059113" y="4221163"/>
            <a:ext cx="5722937" cy="530225"/>
            <a:chOff x="1951" y="2650"/>
            <a:chExt cx="3444" cy="334"/>
          </a:xfrm>
        </p:grpSpPr>
        <p:pic>
          <p:nvPicPr>
            <p:cNvPr id="33854" name="สี่เหลี่ยมผืนผ้า 5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" y="2650"/>
              <a:ext cx="344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55" name="Text Box 42"/>
            <p:cNvSpPr txBox="1">
              <a:spLocks noChangeArrowheads="1"/>
            </p:cNvSpPr>
            <p:nvPr/>
          </p:nvSpPr>
          <p:spPr bwMode="auto">
            <a:xfrm>
              <a:off x="1995" y="2698"/>
              <a:ext cx="3356" cy="22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/>
              <a:r>
                <a:rPr lang="th-TH" altLang="th-TH" sz="16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จำนวนหมู่บ้าน-ตำบลจัดการสุขภาพดี /องค์กรไร้พุง</a:t>
              </a:r>
            </a:p>
          </p:txBody>
        </p:sp>
      </p:grpSp>
      <p:sp>
        <p:nvSpPr>
          <p:cNvPr id="61" name="สี่เหลี่ยมผืนผ้า 60"/>
          <p:cNvSpPr/>
          <p:nvPr/>
        </p:nvSpPr>
        <p:spPr>
          <a:xfrm>
            <a:off x="3166610" y="3778780"/>
            <a:ext cx="345638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DHS </a:t>
            </a:r>
            <a:r>
              <a:rPr lang="en-US" sz="1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50 % </a:t>
            </a:r>
            <a:r>
              <a:rPr lang="th-TH" sz="1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ของอำเภอ</a:t>
            </a:r>
            <a:endParaRPr lang="th-TH" sz="1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สี่เหลี่ยมผืนผ้า 61"/>
          <p:cNvSpPr/>
          <p:nvPr/>
        </p:nvSpPr>
        <p:spPr>
          <a:xfrm>
            <a:off x="109538" y="5335601"/>
            <a:ext cx="8964487" cy="14287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323850" y="5375275"/>
            <a:ext cx="1800225" cy="2873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มาตรฐานบริการ</a:t>
            </a:r>
          </a:p>
        </p:txBody>
      </p:sp>
      <p:sp>
        <p:nvSpPr>
          <p:cNvPr id="64" name="สี่เหลี่ยมผืนผ้า 63"/>
          <p:cNvSpPr/>
          <p:nvPr/>
        </p:nvSpPr>
        <p:spPr>
          <a:xfrm>
            <a:off x="749521" y="6270692"/>
            <a:ext cx="2244824" cy="3897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16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คลินิก 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NCD </a:t>
            </a:r>
            <a:r>
              <a:rPr lang="th-TH" sz="16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คุณภาพ</a:t>
            </a:r>
            <a:endParaRPr lang="th-TH" sz="1600" b="1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สี่เหลี่ยมผืนผ้า 64"/>
          <p:cNvSpPr/>
          <p:nvPr/>
        </p:nvSpPr>
        <p:spPr>
          <a:xfrm>
            <a:off x="971550" y="5805488"/>
            <a:ext cx="1728788" cy="358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STEMI </a:t>
            </a:r>
            <a:endParaRPr lang="th-TH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สี่เหลี่ยมผืนผ้า 70"/>
          <p:cNvSpPr/>
          <p:nvPr/>
        </p:nvSpPr>
        <p:spPr>
          <a:xfrm>
            <a:off x="4427538" y="6237288"/>
            <a:ext cx="2447925" cy="40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ผ่านมาตรฐาน </a:t>
            </a:r>
            <a:r>
              <a:rPr lang="en-US" sz="1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70 %</a:t>
            </a:r>
            <a:endParaRPr lang="th-TH" sz="1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สี่เหลี่ยมผืนผ้า 71"/>
          <p:cNvSpPr/>
          <p:nvPr/>
        </p:nvSpPr>
        <p:spPr>
          <a:xfrm>
            <a:off x="4283968" y="5733256"/>
            <a:ext cx="2376264" cy="360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ได้ยาละลาย/</a:t>
            </a:r>
            <a:r>
              <a:rPr lang="en-US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PCI</a:t>
            </a:r>
            <a:r>
              <a:rPr lang="th-TH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70%</a:t>
            </a:r>
            <a:endParaRPr lang="th-TH" sz="16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สี่เหลี่ยมผืนผ้า 74"/>
          <p:cNvSpPr/>
          <p:nvPr/>
        </p:nvSpPr>
        <p:spPr>
          <a:xfrm>
            <a:off x="7308850" y="5662613"/>
            <a:ext cx="1655763" cy="720725"/>
          </a:xfrm>
          <a:prstGeom prst="rect">
            <a:avLst/>
          </a:prstGeom>
          <a:solidFill>
            <a:srgbClr val="CB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อัตราตายจาก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STEMI 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034088" y="1017588"/>
            <a:ext cx="1000125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ผลลัพธ์</a:t>
            </a:r>
            <a:endParaRPr lang="en-US" sz="1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3-6 </a:t>
            </a:r>
            <a:r>
              <a: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en-US" sz="1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214938" y="2643188"/>
            <a:ext cx="1000125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ผลลัพธ์</a:t>
            </a:r>
            <a:endParaRPr lang="en-US" sz="1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3-6 </a:t>
            </a:r>
            <a:r>
              <a: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en-US" sz="1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846" name="Rectangle 65"/>
          <p:cNvSpPr>
            <a:spLocks noChangeArrowheads="1"/>
          </p:cNvSpPr>
          <p:nvPr/>
        </p:nvSpPr>
        <p:spPr bwMode="auto">
          <a:xfrm>
            <a:off x="4356100" y="1557338"/>
            <a:ext cx="1368425" cy="287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th-TH" sz="12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altLang="th-TH" sz="1200" b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การเข้าถึงบริการ</a:t>
            </a:r>
          </a:p>
        </p:txBody>
      </p:sp>
      <p:sp>
        <p:nvSpPr>
          <p:cNvPr id="33847" name="AutoShape 67"/>
          <p:cNvSpPr>
            <a:spLocks noChangeArrowheads="1"/>
          </p:cNvSpPr>
          <p:nvPr/>
        </p:nvSpPr>
        <p:spPr bwMode="auto">
          <a:xfrm>
            <a:off x="1547813" y="4005263"/>
            <a:ext cx="1584325" cy="144462"/>
          </a:xfrm>
          <a:prstGeom prst="rightArrow">
            <a:avLst>
              <a:gd name="adj1" fmla="val 50000"/>
              <a:gd name="adj2" fmla="val 274177"/>
            </a:avLst>
          </a:prstGeom>
          <a:solidFill>
            <a:srgbClr val="4BEB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th-TH" sz="180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848" name="AutoShape 68"/>
          <p:cNvSpPr>
            <a:spLocks noChangeArrowheads="1"/>
          </p:cNvSpPr>
          <p:nvPr/>
        </p:nvSpPr>
        <p:spPr bwMode="auto">
          <a:xfrm>
            <a:off x="1547813" y="4437063"/>
            <a:ext cx="1584325" cy="144462"/>
          </a:xfrm>
          <a:prstGeom prst="rightArrow">
            <a:avLst>
              <a:gd name="adj1" fmla="val 50000"/>
              <a:gd name="adj2" fmla="val 274177"/>
            </a:avLst>
          </a:prstGeom>
          <a:solidFill>
            <a:srgbClr val="4BEB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th-TH" sz="180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849" name="AutoShape 69"/>
          <p:cNvSpPr>
            <a:spLocks noChangeArrowheads="1"/>
          </p:cNvSpPr>
          <p:nvPr/>
        </p:nvSpPr>
        <p:spPr bwMode="auto">
          <a:xfrm>
            <a:off x="2268538" y="4941888"/>
            <a:ext cx="719137" cy="142875"/>
          </a:xfrm>
          <a:prstGeom prst="rightArrow">
            <a:avLst>
              <a:gd name="adj1" fmla="val 50000"/>
              <a:gd name="adj2" fmla="val 125833"/>
            </a:avLst>
          </a:prstGeom>
          <a:solidFill>
            <a:srgbClr val="4BEB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th-TH" sz="180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850" name="AutoShape 70"/>
          <p:cNvSpPr>
            <a:spLocks noChangeArrowheads="1"/>
          </p:cNvSpPr>
          <p:nvPr/>
        </p:nvSpPr>
        <p:spPr bwMode="auto">
          <a:xfrm>
            <a:off x="2916238" y="5876925"/>
            <a:ext cx="1368425" cy="142875"/>
          </a:xfrm>
          <a:prstGeom prst="rightArrow">
            <a:avLst>
              <a:gd name="adj1" fmla="val 50000"/>
              <a:gd name="adj2" fmla="val 239444"/>
            </a:avLst>
          </a:prstGeom>
          <a:solidFill>
            <a:srgbClr val="4BEB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th-TH" sz="180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851" name="AutoShape 71"/>
          <p:cNvSpPr>
            <a:spLocks noChangeArrowheads="1"/>
          </p:cNvSpPr>
          <p:nvPr/>
        </p:nvSpPr>
        <p:spPr bwMode="auto">
          <a:xfrm>
            <a:off x="3132138" y="6453188"/>
            <a:ext cx="1223962" cy="144462"/>
          </a:xfrm>
          <a:prstGeom prst="rightArrow">
            <a:avLst>
              <a:gd name="adj1" fmla="val 50000"/>
              <a:gd name="adj2" fmla="val 211814"/>
            </a:avLst>
          </a:prstGeom>
          <a:solidFill>
            <a:srgbClr val="4BEB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th-TH" sz="180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852" name="AutoShape 72"/>
          <p:cNvSpPr>
            <a:spLocks noChangeArrowheads="1"/>
          </p:cNvSpPr>
          <p:nvPr/>
        </p:nvSpPr>
        <p:spPr bwMode="auto">
          <a:xfrm>
            <a:off x="6696304" y="5876925"/>
            <a:ext cx="612000" cy="73025"/>
          </a:xfrm>
          <a:prstGeom prst="rightArrow">
            <a:avLst>
              <a:gd name="adj1" fmla="val 50000"/>
              <a:gd name="adj2" fmla="val 271195"/>
            </a:avLst>
          </a:prstGeom>
          <a:solidFill>
            <a:srgbClr val="4BEB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th-TH" sz="180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853" name="AutoShape 73"/>
          <p:cNvSpPr>
            <a:spLocks noChangeArrowheads="1"/>
          </p:cNvSpPr>
          <p:nvPr/>
        </p:nvSpPr>
        <p:spPr bwMode="auto">
          <a:xfrm>
            <a:off x="4284663" y="1196975"/>
            <a:ext cx="647700" cy="144463"/>
          </a:xfrm>
          <a:prstGeom prst="righ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th-TH" sz="180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857250" y="214313"/>
            <a:ext cx="724314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altLang="th-TH" sz="3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การติดตาม</a:t>
            </a:r>
            <a:r>
              <a:rPr lang="th-TH" altLang="th-TH" sz="3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ประเมินผล ในรอบหน้า</a:t>
            </a:r>
            <a:endParaRPr lang="en-US" altLang="th-TH" sz="3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ไดอะแกรม 6"/>
          <p:cNvGraphicFramePr/>
          <p:nvPr/>
        </p:nvGraphicFramePr>
        <p:xfrm>
          <a:off x="285720" y="785794"/>
          <a:ext cx="8414808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กากบาท 7"/>
          <p:cNvSpPr/>
          <p:nvPr/>
        </p:nvSpPr>
        <p:spPr>
          <a:xfrm>
            <a:off x="2857500" y="3214688"/>
            <a:ext cx="360363" cy="28733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9" name="ลูกศรขวา 8"/>
          <p:cNvSpPr/>
          <p:nvPr/>
        </p:nvSpPr>
        <p:spPr>
          <a:xfrm>
            <a:off x="5795963" y="3068638"/>
            <a:ext cx="36036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611560" y="1365186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0" lvl="0" indent="-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0113" algn="l"/>
              </a:tabLst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การสนับสนุนจากผู้บริหาร </a:t>
            </a:r>
          </a:p>
          <a:p>
            <a:pPr marL="360000" indent="-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0113" algn="l"/>
              </a:tabLst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มีนโยบายและแผนการทำงานที่ชัดเจนร่วมกัน</a:t>
            </a:r>
          </a:p>
          <a:p>
            <a:pPr marL="360000" indent="-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0113" algn="l"/>
              </a:tabLst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พัฒนาโปรแกรมการส่งออกฐานข้อมูลโรคไม่ติดต่อ (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Chronic link) 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ขึ้น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เพื่อใช้ประโยชน์ในการวิเคราะห์ปัญหา กำกับ และประเมินผลการดำเนินงานได้ในทุกระดับ </a:t>
            </a:r>
            <a:endParaRPr lang="en-US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0000" indent="-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0113" algn="l"/>
              </a:tabLst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มีระบบการติดต่อสื่อสารที่รวดเร็ว</a:t>
            </a:r>
            <a:endParaRPr lang="en-US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0000" lvl="0" indent="-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0113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ความร่วมมือ ร่วมใจ 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ทีม เครือข่ายทุกระดับ</a:t>
            </a:r>
          </a:p>
          <a:p>
            <a:pPr marL="360000" lvl="0" indent="-3600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0113" algn="l"/>
              </a:tabLst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มีงบประมาณในการสนับสนุน เพียงพอ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1560" y="274638"/>
            <a:ext cx="807524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ปัจจัยที่ส่งผลต่อความสำเร็จ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hart 3"/>
          <p:cNvGraphicFramePr>
            <a:graphicFrameLocks/>
          </p:cNvGraphicFramePr>
          <p:nvPr/>
        </p:nvGraphicFramePr>
        <p:xfrm>
          <a:off x="473075" y="0"/>
          <a:ext cx="8670925" cy="5930900"/>
        </p:xfrm>
        <a:graphic>
          <a:graphicData uri="http://schemas.openxmlformats.org/presentationml/2006/ole">
            <p:oleObj spid="_x0000_s1026" name="Chart" r:id="rId3" imgW="8677178" imgH="5933918" progId="Excel.Sheet.8">
              <p:embed/>
            </p:oleObj>
          </a:graphicData>
        </a:graphic>
      </p:graphicFrame>
      <p:sp>
        <p:nvSpPr>
          <p:cNvPr id="1027" name="TextBox 5"/>
          <p:cNvSpPr txBox="1">
            <a:spLocks noChangeArrowheads="1"/>
          </p:cNvSpPr>
          <p:nvPr/>
        </p:nvSpPr>
        <p:spPr bwMode="auto">
          <a:xfrm>
            <a:off x="1476375" y="6018213"/>
            <a:ext cx="1192213" cy="368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sz="1800">
                <a:latin typeface="Tahoma" pitchFamily="34" charset="0"/>
                <a:cs typeface="Tahoma" pitchFamily="34" charset="0"/>
              </a:rPr>
              <a:t> </a:t>
            </a:r>
            <a:r>
              <a:rPr lang="en-US" sz="1800">
                <a:latin typeface="Tahoma" pitchFamily="34" charset="0"/>
                <a:cs typeface="Tahoma" pitchFamily="34" charset="0"/>
              </a:rPr>
              <a:t>IQ &lt; 100</a:t>
            </a:r>
          </a:p>
        </p:txBody>
      </p:sp>
      <p:sp>
        <p:nvSpPr>
          <p:cNvPr id="1028" name="TextBox 6"/>
          <p:cNvSpPr txBox="1">
            <a:spLocks noChangeArrowheads="1"/>
          </p:cNvSpPr>
          <p:nvPr/>
        </p:nvSpPr>
        <p:spPr bwMode="auto">
          <a:xfrm>
            <a:off x="3563938" y="6018213"/>
            <a:ext cx="1223962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Tahoma" pitchFamily="34" charset="0"/>
                <a:cs typeface="Tahoma" pitchFamily="34" charset="0"/>
              </a:rPr>
              <a:t>IQ = 100</a:t>
            </a:r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5508625" y="6018213"/>
            <a:ext cx="1295400" cy="368300"/>
          </a:xfrm>
          <a:prstGeom prst="rect">
            <a:avLst/>
          </a:prstGeom>
          <a:solidFill>
            <a:srgbClr val="03E71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latin typeface="Constantia" pitchFamily="18" charset="0"/>
                <a:cs typeface="Cordia New" pitchFamily="34" charset="-34"/>
              </a:rPr>
              <a:t>IQ &gt; 100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2060848"/>
            <a:ext cx="78501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90575" y="476250"/>
            <a:ext cx="8353425" cy="2087563"/>
          </a:xfrm>
          <a:solidFill>
            <a:srgbClr val="FFFFCC"/>
          </a:solidFill>
          <a:ln>
            <a:solidFill>
              <a:srgbClr val="00B0F0"/>
            </a:solidFill>
          </a:ln>
        </p:spPr>
        <p:txBody>
          <a:bodyPr tIns="144000" anchor="ctr" anchorCtr="0">
            <a:normAutofit/>
          </a:bodyPr>
          <a:lstStyle/>
          <a:p>
            <a:pPr marL="971550" lvl="1" indent="-514350">
              <a:spcBef>
                <a:spcPts val="1200"/>
              </a:spcBef>
            </a:pPr>
            <a:r>
              <a:rPr lang="th-TH" sz="3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กลุ่มผู้สูงอายุ และผู้พิการ (60 ปีขึ้นไป)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042988" y="3068638"/>
            <a:ext cx="8101012" cy="2736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(115) อัตราการตายจากโรคหลอดเลือดสมองในผู้สูงอายุ   </a:t>
            </a:r>
          </a:p>
          <a:p>
            <a:pPr>
              <a:buNone/>
            </a:pP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ไม่เกิน 170 ต่อ ประชากรแสนคน (ภายใน 5 ปี)</a:t>
            </a:r>
            <a:endParaRPr lang="en-US" sz="24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(116) ผู้พิการทางการเคลื่อนไหว (ขาขาด) ได้รับบริการ</a:t>
            </a:r>
          </a:p>
          <a:p>
            <a:pPr>
              <a:spcBef>
                <a:spcPts val="0"/>
              </a:spcBef>
              <a:buNone/>
            </a:pP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ครบถ้วน (ร้อยละ 100 ภายใน 3 ปี)</a:t>
            </a:r>
            <a:endParaRPr lang="en-US" sz="24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90575" y="1916113"/>
            <a:ext cx="8353425" cy="2087562"/>
          </a:xfrm>
          <a:solidFill>
            <a:srgbClr val="FFFFCC"/>
          </a:solidFill>
          <a:ln>
            <a:solidFill>
              <a:srgbClr val="00B0F0"/>
            </a:solidFill>
          </a:ln>
        </p:spPr>
        <p:txBody>
          <a:bodyPr tIns="14400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(115) อัตราการตายจากโรคหลอดเลือดสมองในผู้สูงอายุ   </a:t>
            </a:r>
            <a:b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ไม่เกิน 170 ต่อ ประชากรแสนคน (ภายใน 5 ปี)</a:t>
            </a:r>
            <a:endParaRPr lang="th-TH" sz="32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309320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แหล่งข้อมูล: สำนักนโยบายและยุทธศาสตร์ สำนักงานปลัดกระทรวงสาธารณสุข</a:t>
            </a:r>
            <a:endParaRPr lang="th-TH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79512" y="188640"/>
          <a:ext cx="878497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309320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แหล่งข้อมูล: สำนักนโยบายและยุทธศาสตร์ สำนักงานปลัดกระทรวงสาธารณสุข</a:t>
            </a:r>
            <a:endParaRPr lang="th-TH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79512" y="188640"/>
          <a:ext cx="878497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79512" y="188640"/>
          <a:ext cx="8784975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79512" y="188640"/>
          <a:ext cx="87849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179512" y="3429000"/>
          <a:ext cx="878497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424863" cy="19446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อัตราการตายต่อแสนประชากรตามโรคที่เป็นสาเหตุการตาย จังหวัดพระนครศรีอยุธยา </a:t>
            </a:r>
            <a:br>
              <a:rPr lang="th-TH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ปี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2556</a:t>
            </a:r>
            <a:endParaRPr lang="th-TH" sz="3200" b="1" dirty="0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580063" y="5589588"/>
            <a:ext cx="3168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>
                <a:latin typeface="Tahoma" pitchFamily="34" charset="0"/>
                <a:cs typeface="Tahoma" pitchFamily="34" charset="0"/>
              </a:rPr>
              <a:t>ข้อมูล</a:t>
            </a:r>
            <a:r>
              <a:rPr lang="en-US" sz="1600">
                <a:latin typeface="Tahoma" pitchFamily="34" charset="0"/>
                <a:cs typeface="Tahoma" pitchFamily="34" charset="0"/>
              </a:rPr>
              <a:t>:</a:t>
            </a:r>
            <a:r>
              <a:rPr lang="th-TH" sz="1600">
                <a:latin typeface="Tahoma" pitchFamily="34" charset="0"/>
                <a:cs typeface="Tahoma" pitchFamily="34" charset="0"/>
              </a:rPr>
              <a:t>สนย</a:t>
            </a:r>
            <a:r>
              <a:rPr lang="en-US" sz="1600">
                <a:latin typeface="Tahoma" pitchFamily="34" charset="0"/>
                <a:cs typeface="Tahoma" pitchFamily="34" charset="0"/>
              </a:rPr>
              <a:t>. </a:t>
            </a:r>
            <a:r>
              <a:rPr lang="th-TH" sz="1600">
                <a:latin typeface="Tahoma" pitchFamily="34" charset="0"/>
                <a:cs typeface="Tahoma" pitchFamily="34" charset="0"/>
              </a:rPr>
              <a:t>กระทรวงสาธารณสุข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8" y="2924175"/>
          <a:ext cx="8568952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752528"/>
              </a:tblGrid>
              <a:tr h="86453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โรค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อัตราต่อแสนประชากร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75182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หัวใจขาดเลือด 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(3)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46.21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64537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หลอดเลือดสมอง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(4)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42.79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82650"/>
          </a:xfrm>
        </p:spPr>
        <p:txBody>
          <a:bodyPr/>
          <a:lstStyle/>
          <a:p>
            <a:pPr algn="ctr">
              <a:defRPr/>
            </a:pPr>
            <a:r>
              <a:rPr lang="th-TH" sz="3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โรคหลอดเลือดสมอง</a:t>
            </a:r>
          </a:p>
        </p:txBody>
      </p:sp>
      <p:sp>
        <p:nvSpPr>
          <p:cNvPr id="1331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1152525"/>
          </a:xfrm>
        </p:spPr>
        <p:txBody>
          <a:bodyPr/>
          <a:lstStyle/>
          <a:p>
            <a:r>
              <a:rPr lang="th-TH" sz="2400" smtClean="0">
                <a:latin typeface="Tahoma" pitchFamily="34" charset="0"/>
                <a:cs typeface="Tahoma" pitchFamily="34" charset="0"/>
              </a:rPr>
              <a:t>ร้อยละของผู้ป่วย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 Ischemic Stroke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ได้รับยาละลายลิ่มเลือด </a:t>
            </a:r>
            <a:endParaRPr lang="en-US" sz="240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	rt-PA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เพิ่มขึ้น</a:t>
            </a:r>
            <a:endParaRPr lang="th-TH" sz="240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188" y="2924175"/>
          <a:ext cx="8172400" cy="244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780"/>
                <a:gridCol w="1030708"/>
                <a:gridCol w="935658"/>
                <a:gridCol w="936550"/>
                <a:gridCol w="942179"/>
                <a:gridCol w="965525"/>
              </a:tblGrid>
              <a:tr h="693103">
                <a:tc rowSpan="2">
                  <a:txBody>
                    <a:bodyPr/>
                    <a:lstStyle/>
                    <a:p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</a:t>
                      </a:r>
                    </a:p>
                    <a:p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ประเด็นสำคัญ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  <a:p>
                      <a:pPr algn="ctr"/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(ไตรมาส 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693103">
                <a:tc vMerge="1"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62067">
                <a:tc>
                  <a:txBody>
                    <a:bodyPr/>
                    <a:lstStyle/>
                    <a:p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ร้อยละผู้ป่วย</a:t>
                      </a:r>
                      <a:r>
                        <a:rPr lang="th-TH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Ischemic Stroke</a:t>
                      </a:r>
                      <a:r>
                        <a:rPr lang="th-TH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ได้รับยาละลายลิ่มเลือด </a:t>
                      </a:r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rt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-PA </a:t>
                      </a:r>
                      <a:r>
                        <a:rPr lang="th-TH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เพิ่มขึ้น</a:t>
                      </a:r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เพิ่มขึ้น</a:t>
                      </a:r>
                      <a:endParaRPr lang="en-US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47/609 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11/162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46" name="TextBox 4"/>
          <p:cNvSpPr txBox="1">
            <a:spLocks noChangeArrowheads="1"/>
          </p:cNvSpPr>
          <p:nvPr/>
        </p:nvSpPr>
        <p:spPr bwMode="auto">
          <a:xfrm>
            <a:off x="5148263" y="6092825"/>
            <a:ext cx="3402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>
                <a:latin typeface="Tahoma" pitchFamily="34" charset="0"/>
                <a:cs typeface="Tahoma" pitchFamily="34" charset="0"/>
              </a:rPr>
              <a:t>ข้อมูล</a:t>
            </a:r>
            <a:r>
              <a:rPr lang="en-US" sz="2000">
                <a:latin typeface="Tahoma" pitchFamily="34" charset="0"/>
                <a:cs typeface="Tahoma" pitchFamily="34" charset="0"/>
              </a:rPr>
              <a:t>: </a:t>
            </a:r>
            <a:r>
              <a:rPr lang="th-TH" sz="2000">
                <a:latin typeface="Tahoma" pitchFamily="34" charset="0"/>
                <a:cs typeface="Tahoma" pitchFamily="34" charset="0"/>
              </a:rPr>
              <a:t>สสจ</a:t>
            </a:r>
            <a:r>
              <a:rPr lang="en-US" sz="2000">
                <a:latin typeface="Tahoma" pitchFamily="34" charset="0"/>
                <a:cs typeface="Tahoma" pitchFamily="34" charset="0"/>
              </a:rPr>
              <a:t>.</a:t>
            </a:r>
            <a:r>
              <a:rPr lang="th-TH" sz="2000">
                <a:latin typeface="Tahoma" pitchFamily="34" charset="0"/>
                <a:cs typeface="Tahoma" pitchFamily="34" charset="0"/>
              </a:rPr>
              <a:t> พระนครศรีอยุธยา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459787" cy="1143000"/>
          </a:xfrm>
        </p:spPr>
        <p:txBody>
          <a:bodyPr>
            <a:normAutofit fontScale="90000"/>
          </a:bodyPr>
          <a:lstStyle/>
          <a:p>
            <a:r>
              <a:rPr lang="th-TH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00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ตัวชี้วัดที่ 217.3 ร้อยละของผู้ป่วยโรคหลอดเลือดสมองตีบหรือ</a:t>
            </a:r>
            <a:br>
              <a:rPr lang="th-TH" sz="24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อุดตันที่ได้รับการดูแลอย่างเหมาะสมอย่างน้อย 1 วิธี </a:t>
            </a:r>
            <a:br>
              <a:rPr lang="th-TH" sz="24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400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(ไม่น้อยกว่า ร้อยละ 80)</a:t>
            </a:r>
          </a:p>
        </p:txBody>
      </p:sp>
      <p:graphicFrame>
        <p:nvGraphicFramePr>
          <p:cNvPr id="4" name="Group 213"/>
          <p:cNvGraphicFramePr>
            <a:graphicFrameLocks noGrp="1"/>
          </p:cNvGraphicFramePr>
          <p:nvPr>
            <p:ph type="tbl" idx="1"/>
          </p:nvPr>
        </p:nvGraphicFramePr>
        <p:xfrm>
          <a:off x="323528" y="1695450"/>
          <a:ext cx="8568951" cy="4681334"/>
        </p:xfrm>
        <a:graphic>
          <a:graphicData uri="http://schemas.openxmlformats.org/drawingml/2006/table">
            <a:tbl>
              <a:tblPr/>
              <a:tblGrid>
                <a:gridCol w="545083"/>
                <a:gridCol w="2407245"/>
                <a:gridCol w="2880320"/>
                <a:gridCol w="2736303"/>
              </a:tblGrid>
              <a:tr h="58142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การดูแลรักษา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  <a:r>
                        <a:rPr lang="th-TH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(ไตรมาส </a:t>
                      </a:r>
                      <a:r>
                        <a:rPr lang="en-US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20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48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</a:t>
                      </a:r>
                    </a:p>
                  </a:txBody>
                  <a:tcPr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</a:t>
                      </a: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0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จำนวนผู้ป่วยหลอดเลือดสมองตีบหรืออุดตัน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-PA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ร้อยละ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7.71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ร้อยละ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6.79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Antiplatelet drugs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ภายใน 48 ชม.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ร้อยละ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ร้อย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ละ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3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Stroke Unit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รพศ.พระนครศรีอยุธยา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10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เตียง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00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มีแผน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standard    </a:t>
                      </a:r>
                    </a:p>
                    <a:p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stroke corner</a:t>
                      </a:r>
                    </a:p>
                    <a:p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 </a:t>
                      </a:r>
                      <a:r>
                        <a:rPr lang="th-TH" sz="20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รพท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lang="th-TH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เสนา </a:t>
                      </a:r>
                      <a:r>
                        <a:rPr lang="en-US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ประเด็นติดตามต่อ</a:t>
            </a:r>
            <a:br>
              <a:rPr lang="th-TH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th-TH" sz="36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1412776"/>
            <a:ext cx="8435280" cy="4893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การพัฒนาระบบดูแลผู้ป่วยโรคหลอดเลือดสมองตีบ</a:t>
            </a: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เพิ่มศักยภาพ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รพท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รพช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ในการให้ยาละลายลิ่มเลือด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-PA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รพท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เสนา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CT, 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รพช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บางปะอิน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บุคลากรศึกษา  </a:t>
            </a: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เพิ่มเติม</a:t>
            </a:r>
          </a:p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ระบบติดตามผลการส่งต่อ และการรับผู้ป่วยกลับมาตูแลต่อ</a:t>
            </a:r>
          </a:p>
          <a:p>
            <a:pPr>
              <a:buNone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10000"/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การพัฒนาการให้ความรู้ในทุกระดับ เพื่อหวังผลเพิ่มการเข้าถึง</a:t>
            </a:r>
          </a:p>
          <a:p>
            <a:pPr>
              <a:buSzPct val="110000"/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บริการ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Stroke Fast Track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อย่างทันท่วงที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th-TH" sz="4000" b="1" smtClean="0">
                <a:latin typeface="Tahoma" pitchFamily="34" charset="0"/>
                <a:cs typeface="Tahoma" pitchFamily="34" charset="0"/>
              </a:rPr>
              <a:t>ผลการดำเนินงานการเฝ้าระวังในเด็กวัยเรียน(</a:t>
            </a:r>
            <a:r>
              <a:rPr lang="en-US" sz="4000" b="1" smtClean="0">
                <a:latin typeface="Tahoma" pitchFamily="34" charset="0"/>
                <a:cs typeface="Tahoma" pitchFamily="34" charset="0"/>
              </a:rPr>
              <a:t>5-14</a:t>
            </a:r>
            <a:r>
              <a:rPr lang="th-TH" sz="4000" b="1" smtClean="0">
                <a:latin typeface="Tahoma" pitchFamily="34" charset="0"/>
                <a:cs typeface="Tahoma" pitchFamily="34" charset="0"/>
              </a:rPr>
              <a:t>ปี) </a:t>
            </a:r>
            <a:r>
              <a:rPr lang="en-US" sz="4000" b="1" smtClean="0">
                <a:latin typeface="Tahoma" pitchFamily="34" charset="0"/>
                <a:cs typeface="Tahoma" pitchFamily="34" charset="0"/>
              </a:rPr>
              <a:t>IQ</a:t>
            </a:r>
            <a:r>
              <a:rPr lang="th-TH" sz="4000" b="1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sz="4000" b="1" smtClean="0">
                <a:latin typeface="Tahoma" pitchFamily="34" charset="0"/>
                <a:cs typeface="Tahoma" pitchFamily="34" charset="0"/>
              </a:rPr>
              <a:t>EQ</a:t>
            </a:r>
            <a:endParaRPr lang="th-TH" sz="40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424862" cy="48958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sz="3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เชิงปริมาณ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โรงพยาบาลชุมชนทุกแห่งของจังหวัดพระนครศรีอยุธยา มีการคัดเลือกโรงเรียนระดับประถมคู่เครือข่าย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 อยู่ระหว่างจะดำเนินการพัฒนาระบบเฝ้าระวังปัญหา  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IQ/EQ. 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ในนักเรียน</a:t>
            </a:r>
            <a:r>
              <a:rPr lang="th-TH" sz="3600" dirty="0" smtClean="0">
                <a:latin typeface="Tahoma" pitchFamily="34" charset="0"/>
                <a:cs typeface="Tahoma" pitchFamily="34" charset="0"/>
              </a:rPr>
              <a:t> </a:t>
            </a:r>
            <a:endParaRPr lang="en-US" sz="3600" dirty="0" smtClean="0">
              <a:latin typeface="Tahoma" pitchFamily="34" charset="0"/>
              <a:cs typeface="Tahoma" pitchFamily="34" charset="0"/>
            </a:endParaRPr>
          </a:p>
          <a:p>
            <a:endParaRPr lang="th-TH" sz="36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90575" y="1916113"/>
            <a:ext cx="8353425" cy="2087562"/>
          </a:xfrm>
          <a:solidFill>
            <a:srgbClr val="FFFFCC"/>
          </a:solidFill>
          <a:ln>
            <a:solidFill>
              <a:srgbClr val="00B0F0"/>
            </a:solidFill>
          </a:ln>
        </p:spPr>
        <p:txBody>
          <a:bodyPr tIns="14400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(116) ผู้พิการทางการเคลื่อนไหว (ขาขาด) ได้รับ</a:t>
            </a:r>
            <a:b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บริกาครบถ้วน (ร้อยละ 100 ภายใน 3 ปี)</a:t>
            </a:r>
            <a:endParaRPr lang="en-US" sz="28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สี่เหลี่ยมผืนผ้า 5"/>
          <p:cNvSpPr>
            <a:spLocks noChangeArrowheads="1"/>
          </p:cNvSpPr>
          <p:nvPr/>
        </p:nvSpPr>
        <p:spPr bwMode="auto">
          <a:xfrm>
            <a:off x="467544" y="188640"/>
            <a:ext cx="8497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dirty="0">
                <a:latin typeface="Tahoma" pitchFamily="34" charset="0"/>
                <a:cs typeface="Tahoma" pitchFamily="34" charset="0"/>
              </a:rPr>
              <a:t>ตัวชี้วัด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116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ผู้พิการทางการเคลื่อนไหว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(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ขาขาด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ได้รับบริการ  	           </a:t>
            </a:r>
          </a:p>
          <a:p>
            <a:r>
              <a:rPr lang="th-TH" sz="2400" dirty="0">
                <a:latin typeface="Tahoma" pitchFamily="34" charset="0"/>
                <a:cs typeface="Tahoma" pitchFamily="34" charset="0"/>
              </a:rPr>
              <a:t>                ครบถ้วน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(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ร้อยละ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100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ภายใน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3 </a:t>
            </a:r>
            <a:r>
              <a:rPr lang="th-TH" sz="2400" dirty="0">
                <a:latin typeface="Tahoma" pitchFamily="34" charset="0"/>
                <a:cs typeface="Tahoma" pitchFamily="34" charset="0"/>
              </a:rPr>
              <a:t>ปี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)</a:t>
            </a:r>
          </a:p>
          <a:p>
            <a:r>
              <a:rPr lang="th-TH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     </a:t>
            </a:r>
            <a:r>
              <a:rPr lang="th-TH" sz="2400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จ.พระนครศรีอยุธยา</a:t>
            </a:r>
            <a:endParaRPr lang="en-US" sz="2400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26" name="Chart 2"/>
          <p:cNvGraphicFramePr>
            <a:graphicFrameLocks/>
          </p:cNvGraphicFramePr>
          <p:nvPr/>
        </p:nvGraphicFramePr>
        <p:xfrm>
          <a:off x="539750" y="1700808"/>
          <a:ext cx="8418513" cy="4354512"/>
        </p:xfrm>
        <a:graphic>
          <a:graphicData uri="http://schemas.openxmlformats.org/presentationml/2006/ole">
            <p:oleObj spid="_x0000_s43010" name="Chart" r:id="rId3" imgW="8372486" imgH="4333784" progId="Excel.Sheet.8">
              <p:embed/>
            </p:oleObj>
          </a:graphicData>
        </a:graphic>
      </p:graphicFrame>
      <p:sp>
        <p:nvSpPr>
          <p:cNvPr id="4" name="Right Arrow 3"/>
          <p:cNvSpPr/>
          <p:nvPr/>
        </p:nvSpPr>
        <p:spPr>
          <a:xfrm>
            <a:off x="1246188" y="3414713"/>
            <a:ext cx="6696075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0075" y="2060575"/>
            <a:ext cx="1943100" cy="3381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 ร้อยละ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80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6021288"/>
            <a:ext cx="5761037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จากการสำรวจสถานการณ์ อุปกรณ์ เครื่องช่วยความพิการของคนพิการขาขาดในประเทศไทย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2320" y="3140968"/>
            <a:ext cx="75623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76.76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 anchor="ctr">
            <a:normAutofit/>
          </a:bodyPr>
          <a:lstStyle/>
          <a:p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จำนวนขาเทียมและอุปกรณ์ประกอบที่บันทึกผ่านโปรแกรมฟื้นฟูสมรรถภาพทางการแพทย์ 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จ.พระนครศรีอยุธยา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51520" y="1772816"/>
          <a:ext cx="8568948" cy="3831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994"/>
                <a:gridCol w="947178"/>
                <a:gridCol w="720080"/>
                <a:gridCol w="504056"/>
                <a:gridCol w="648072"/>
                <a:gridCol w="648072"/>
                <a:gridCol w="648072"/>
                <a:gridCol w="576064"/>
                <a:gridCol w="404358"/>
                <a:gridCol w="636994"/>
                <a:gridCol w="636994"/>
                <a:gridCol w="636994"/>
                <a:gridCol w="925020"/>
              </a:tblGrid>
              <a:tr h="1993137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ลำดับ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normalizeH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ขาเทียมชั่วคราวเหนือเข่าเบ้าทำด้วยเฝือก</a:t>
                      </a:r>
                      <a:endParaRPr lang="th-TH" sz="1600" b="1" normalizeH="1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normalizeH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เบ้าขาเทียมใต้เข่า</a:t>
                      </a:r>
                      <a:endParaRPr lang="th-TH" sz="1600" b="1" normalizeH="1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normalizeH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เป้าขาเทียมระดับเข่า</a:t>
                      </a:r>
                    </a:p>
                    <a:p>
                      <a:pPr algn="ctr"/>
                      <a:endParaRPr lang="th-TH" sz="1600" b="1" normalizeH="1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normalizeH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ขาเทียมระดับใต้เข่า แกนนอก</a:t>
                      </a:r>
                      <a:endParaRPr lang="th-TH" sz="1600" b="1" normalizeH="1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normalizeH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เบ้าขาเทียมเหนือเข่า</a:t>
                      </a:r>
                      <a:endParaRPr lang="th-TH" sz="1600" b="1" normalizeH="1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normalizeH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สายเข็มขัดเทียม</a:t>
                      </a:r>
                      <a:endParaRPr lang="th-TH" sz="1600" b="1" normalizeH="1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normalizeH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แป้นสายเข็มขัด</a:t>
                      </a:r>
                      <a:endParaRPr lang="th-TH" sz="1600" b="1" normalizeH="1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normalizeH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ขาเทียมระดับใต้เข่าแกนใน</a:t>
                      </a:r>
                      <a:endParaRPr lang="th-TH" sz="1600" b="1" normalizeH="1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normalizeH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ขาเทียมระดับเหนือเข่าแกนนอก</a:t>
                      </a:r>
                      <a:endParaRPr lang="th-TH" sz="1600" b="1" normalizeH="1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normalizeH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ขาเทียมระดับเหนือเข่าแกนใน</a:t>
                      </a:r>
                      <a:endParaRPr lang="th-TH" sz="1600" b="1" normalizeH="1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normalizeH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เท้าเทียมที่ต้องใส่ร่วมกับขาเทียมแบบต่างๆ</a:t>
                      </a:r>
                    </a:p>
                    <a:p>
                      <a:pPr algn="ctr"/>
                      <a:endParaRPr lang="th-TH" sz="1600" b="1" normalizeH="1" baseline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vert="vert270" anchor="ctr"/>
                </a:tc>
              </a:tr>
              <a:tr h="97974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รพ.พระนครศรีอยุธยา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7153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รพ.ภาชี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59113" y="5949950"/>
            <a:ext cx="5761037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จากโปรแกรมฟื้นฟูสมรรถภาพทางการแพทย์ </a:t>
            </a:r>
            <a:r>
              <a:rPr lang="th-TH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สปสช</a:t>
            </a:r>
            <a:r>
              <a:rPr lang="th-TH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ปีงบประมาณ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2556</a:t>
            </a:r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552" y="1447800"/>
            <a:ext cx="8147248" cy="4572000"/>
          </a:xfrm>
        </p:spPr>
        <p:txBody>
          <a:bodyPr/>
          <a:lstStyle/>
          <a:p>
            <a:r>
              <a:rPr lang="th-TH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ประเด็นติดตามต่อ</a:t>
            </a:r>
          </a:p>
          <a:p>
            <a:pPr>
              <a:buNone/>
            </a:pPr>
            <a:endParaRPr lang="th-TH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1.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การประสานข้อมูลของพื้นที่ กับศูนย์สิรินธร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สปสช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., </a:t>
            </a:r>
            <a:r>
              <a:rPr lang="th-TH" dirty="0" err="1" smtClean="0">
                <a:latin typeface="Tahoma" pitchFamily="34" charset="0"/>
                <a:cs typeface="Tahoma" pitchFamily="34" charset="0"/>
              </a:rPr>
              <a:t>พม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	2.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มาตรฐานการประเมินความเหมาะสมของอุปกรณ์</a:t>
            </a:r>
          </a:p>
          <a:p>
            <a:pPr>
              <a:buNone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     เครื่องช่วยความพิการ</a:t>
            </a:r>
          </a:p>
          <a:p>
            <a:pPr>
              <a:buNone/>
            </a:pPr>
            <a:endParaRPr lang="th-TH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3.</a:t>
            </a:r>
            <a:r>
              <a:rPr lang="th-TH" dirty="0" smtClean="0">
                <a:latin typeface="Tahoma" pitchFamily="34" charset="0"/>
                <a:cs typeface="Tahoma" pitchFamily="34" charset="0"/>
              </a:rPr>
              <a:t>การติดตามการเข้าถึงบริการของผู้พิการกลุ่มนี้</a:t>
            </a:r>
          </a:p>
          <a:p>
            <a:endParaRPr lang="th-TH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dirty="0">
                <a:latin typeface="Tahoma" pitchFamily="34" charset="0"/>
                <a:cs typeface="Tahoma" pitchFamily="34" charset="0"/>
              </a:rPr>
              <a:t/>
            </a:r>
            <a:br>
              <a:rPr lang="th-TH" dirty="0">
                <a:latin typeface="Tahoma" pitchFamily="34" charset="0"/>
                <a:cs typeface="Tahoma" pitchFamily="34" charset="0"/>
              </a:rPr>
            </a:br>
            <a:r>
              <a:rPr lang="th-TH" dirty="0">
                <a:latin typeface="Tahoma" pitchFamily="34" charset="0"/>
                <a:cs typeface="Tahoma" pitchFamily="34" charset="0"/>
              </a:rPr>
              <a:t/>
            </a:r>
            <a:br>
              <a:rPr lang="th-TH" dirty="0">
                <a:latin typeface="Tahoma" pitchFamily="34" charset="0"/>
                <a:cs typeface="Tahoma" pitchFamily="34" charset="0"/>
              </a:rPr>
            </a:br>
            <a:r>
              <a:rPr lang="th-TH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dirty="0" smtClean="0">
                <a:latin typeface="Tahoma" pitchFamily="34" charset="0"/>
                <a:cs typeface="Tahoma" pitchFamily="34" charset="0"/>
              </a:rPr>
            </a:br>
            <a:r>
              <a:rPr lang="th-TH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dirty="0" smtClean="0">
                <a:latin typeface="Tahoma" pitchFamily="34" charset="0"/>
                <a:cs typeface="Tahoma" pitchFamily="34" charset="0"/>
              </a:rPr>
            </a:br>
            <a:r>
              <a:rPr lang="th-TH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ตัวชี้วัด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116 </a:t>
            </a:r>
            <a:r>
              <a:rPr lang="th-TH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ผู้พิการทางการเคลื่อนไหว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ขาขาด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th-TH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ได้รับบริการครบถ้วน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(</a:t>
            </a:r>
            <a:r>
              <a:rPr lang="th-TH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ร้อยละ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100 </a:t>
            </a:r>
            <a:r>
              <a:rPr lang="th-TH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ภายใน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 </a:t>
            </a:r>
            <a:r>
              <a:rPr lang="th-TH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ปี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;</a:t>
            </a:r>
            <a:r>
              <a:rPr lang="th-TH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ปี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2556 </a:t>
            </a:r>
            <a:r>
              <a:rPr lang="th-TH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ร้อยละ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80) </a:t>
            </a:r>
            <a:r>
              <a:rPr lang="th-TH" sz="24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จ.พระนครศรีอยุธยา </a:t>
            </a:r>
            <a:endParaRPr lang="th-TH" sz="24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882650"/>
          </a:xfrm>
        </p:spPr>
        <p:txBody>
          <a:bodyPr/>
          <a:lstStyle/>
          <a:p>
            <a:pPr algn="ctr">
              <a:defRPr/>
            </a:pPr>
            <a:r>
              <a:rPr lang="th-TH" sz="3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การพัฒนาระบบบริการโรคหัวใจ</a:t>
            </a:r>
          </a:p>
        </p:txBody>
      </p:sp>
      <p:sp>
        <p:nvSpPr>
          <p:cNvPr id="1536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1152525"/>
          </a:xfrm>
        </p:spPr>
        <p:txBody>
          <a:bodyPr/>
          <a:lstStyle/>
          <a:p>
            <a:pPr>
              <a:defRPr/>
            </a:pPr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ตัวชี้วัด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201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ร้อยละของผู้ป่วยโรคกล้ามเนื้อหัวใจขาดเลือดเฉียบพลัน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(STEMI)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 ได้รับยาละลายลิ่มเลือด และหรือการขยายหลอดเลือดหัวใจ 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   (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ร้อยละ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70 </a:t>
            </a:r>
            <a:r>
              <a:rPr lang="th-TH" sz="2000" dirty="0" smtClean="0">
                <a:latin typeface="Tahoma" pitchFamily="34" charset="0"/>
                <a:cs typeface="Tahoma" pitchFamily="34" charset="0"/>
              </a:rPr>
              <a:t>ในปี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2557)  </a:t>
            </a:r>
            <a:r>
              <a:rPr lang="th-TH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จ.พระนครศรีอยุธยา</a:t>
            </a:r>
            <a:endParaRPr lang="en-US" sz="2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550" y="2781300"/>
          <a:ext cx="7560840" cy="345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891"/>
                <a:gridCol w="956546"/>
                <a:gridCol w="868749"/>
                <a:gridCol w="874387"/>
                <a:gridCol w="877171"/>
                <a:gridCol w="864096"/>
              </a:tblGrid>
              <a:tr h="776376">
                <a:tc rowSpan="2">
                  <a:txBody>
                    <a:bodyPr/>
                    <a:lstStyle/>
                    <a:p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</a:t>
                      </a:r>
                    </a:p>
                    <a:p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ประเด็นสำคัญ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เป้าหมาย</a:t>
                      </a:r>
                      <a:endParaRPr lang="th-TH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00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  <a:p>
                      <a:pPr algn="ctr"/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(ไตรมาส 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75756">
                <a:tc vMerge="1"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ผลงาน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</a:p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8510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ร้อยละผู้ป่วย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STEMI 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ได้รับการขยายหลอดเลือดหัวใจ (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PCI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81.74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26/28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92.86</a:t>
                      </a:r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85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ร้อยละผู้ป่วย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STEMI </a:t>
                      </a:r>
                      <a:r>
                        <a:rPr lang="th-TH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ได้รับยาละลายลิ่มเลือด</a:t>
                      </a:r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2/.28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7.14</a:t>
                      </a:r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การพัฒนาระบบบริการโรคหัวใจ </a:t>
            </a:r>
            <a:br>
              <a:rPr lang="th-TH" sz="32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th-TH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จ.พระนครศรีอยุธยา</a:t>
            </a:r>
            <a:endParaRPr lang="th-TH" sz="3200" dirty="0"/>
          </a:p>
        </p:txBody>
      </p:sp>
      <p:sp>
        <p:nvSpPr>
          <p:cNvPr id="12291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1700213"/>
            <a:ext cx="8496944" cy="438943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ประเด็นติดตามต่อ</a:t>
            </a:r>
          </a:p>
          <a:p>
            <a:pPr>
              <a:buFont typeface="Wingdings 2" pitchFamily="18" charset="2"/>
              <a:buNone/>
              <a:defRPr/>
            </a:pPr>
            <a:r>
              <a:rPr lang="th-TH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ติดตามแผนพัฒนาเครือข่ายบริการการดูแลผู้ป่วย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STEMI</a:t>
            </a:r>
            <a:endParaRPr lang="th-TH" sz="2000" b="1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2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ระบบ 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Tele Medicine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ให้คำปรึกษาการอ่าน และแปลผลคลื่นไฟฟ้าหัวใจผู้ป่วย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STEMI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แก่ รพ.ชุมชนโดยแพทย์</a:t>
            </a:r>
          </a:p>
          <a:p>
            <a:pPr>
              <a:buFont typeface="Wingdings 2" pitchFamily="18" charset="2"/>
              <a:buNone/>
              <a:defRPr/>
            </a:pPr>
            <a:endPara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2.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การพัฒนาโรงพยาบาลชุมชนให้สามารถให้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Fibrinolytic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therapy</a:t>
            </a:r>
            <a:endPara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ก่อนส่งต่อ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ปัจจุบันรพ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ที่ให้บริการ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Fibrinolytic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therapy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ได้แก่ </a:t>
            </a:r>
            <a:r>
              <a:rPr lang="th-TH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รพศ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พระนครศรีอยุธยา 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h-TH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รพท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เสนา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buFont typeface="Wingdings 2" pitchFamily="18" charset="2"/>
              <a:buNone/>
              <a:defRPr/>
            </a:pPr>
            <a:endPara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การพัฒนาด้านวิชาการเพื่อให้ความรู้กับบุคลากรในเครือข่าย</a:t>
            </a: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 2" pitchFamily="18" charset="2"/>
              <a:buNone/>
              <a:defRPr/>
            </a:pPr>
            <a:endParaRPr lang="en-US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th-TH" sz="2800" dirty="0" smtClean="0">
                <a:latin typeface="Tahoma" pitchFamily="34" charset="0"/>
                <a:cs typeface="Tahoma" pitchFamily="34" charset="0"/>
              </a:rPr>
              <a:t>		</a:t>
            </a:r>
          </a:p>
          <a:p>
            <a:pPr>
              <a:buFont typeface="Wingdings 2" pitchFamily="18" charset="2"/>
              <a:buNone/>
              <a:defRPr/>
            </a:pPr>
            <a:endParaRPr lang="th-TH" sz="2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th-TH" sz="28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th-TH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1511</TotalTime>
  <Words>6543</Words>
  <Application>Microsoft Office PowerPoint</Application>
  <PresentationFormat>On-screen Show (4:3)</PresentationFormat>
  <Paragraphs>1496</Paragraphs>
  <Slides>95</Slides>
  <Notes>21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7" baseType="lpstr">
      <vt:lpstr>Equity</vt:lpstr>
      <vt:lpstr>Chart</vt:lpstr>
      <vt:lpstr>Slide 1</vt:lpstr>
      <vt:lpstr>Slide 2</vt:lpstr>
      <vt:lpstr>ประเด็นการตรวจราชการ 1.1 กระบวนการบริหารงานส่งเสริมสุขภาพป้องกันโรค</vt:lpstr>
      <vt:lpstr>ประเด็นการตรวจราชการ 1.2 ผลลัพธ์ภาวะสุขภาพตามกลุ่มวัย</vt:lpstr>
      <vt:lpstr>ร้อยละของเด็ก(0-5 ปี)มีพัฒนาการสมวัย ไม่น้อยกว่า 85 </vt:lpstr>
      <vt:lpstr>Slide 6</vt:lpstr>
      <vt:lpstr>: เด็กไทยมีความฉลาดทางสติปัญญาเฉลี่ย ไม่น้อยกว่า100</vt:lpstr>
      <vt:lpstr>Slide 8</vt:lpstr>
      <vt:lpstr>ผลการดำเนินงานการเฝ้าระวังในเด็กวัยเรียน(5-14ปี) IQ/EQ</vt:lpstr>
      <vt:lpstr>ผลการดำเนินงานการเฝ้าระวังในเด็กวัยเรียน(5-14ปี) IQ/EQ</vt:lpstr>
      <vt:lpstr>Slide 11</vt:lpstr>
      <vt:lpstr>คณะที่2  ประเด็นการตรวจราชการ:  2.1ผลการดำเนินงาน service plan  2.1.4 การพัฒนาระบบทารกแรกเกิด</vt:lpstr>
      <vt:lpstr>Slide 13</vt:lpstr>
      <vt:lpstr>Slide 14</vt:lpstr>
      <vt:lpstr>Slide 15</vt:lpstr>
      <vt:lpstr>Slide 16</vt:lpstr>
      <vt:lpstr>ชื่นชมและการสนับสนุน</vt:lpstr>
      <vt:lpstr>ความเชื่อมโยงบริการส่งเสริมสุขภาพป้องกันโรคทั้งระบบลดการเข้าสู่บริการ(service plan)</vt:lpstr>
      <vt:lpstr>ความเชื่อมโยงบริการส่งเสริมสุขภาพป้องกันโรคทั้งระบบลดการเข้าสู่บริการ(service plan)(ต่อ)</vt:lpstr>
      <vt:lpstr>ความเชื่อมโยงบริการส่งเสริมสุขภาพป้องกันโรคทั้งระบบลดการเข้าสู่บริการ(service plan)(ต่อ)</vt:lpstr>
      <vt:lpstr>Slide 21</vt:lpstr>
      <vt:lpstr>Slide 22</vt:lpstr>
      <vt:lpstr>Slide 23</vt:lpstr>
      <vt:lpstr>กลุ่มเด็กวัยรุ่น/นักศึกษา (15-21 ปี) กลุ่มวัยทำงาน (15-59 ปี)</vt:lpstr>
      <vt:lpstr>Slide 25</vt:lpstr>
      <vt:lpstr>Slide 26</vt:lpstr>
      <vt:lpstr>Slide 27</vt:lpstr>
      <vt:lpstr>องค์ประกอบการป้องกันและลดการเสียชีวิตจากอุบัติเหตุจราจร</vt:lpstr>
      <vt:lpstr>Slide 29</vt:lpstr>
      <vt:lpstr>Slide 30</vt:lpstr>
      <vt:lpstr>Slide 31</vt:lpstr>
      <vt:lpstr>Slide 32</vt:lpstr>
      <vt:lpstr>ไม่สามารถขยายผลได้ และ ยังไม่สามารถรักษาพื้นที่ดำเนินการ ให้ยั่งยืน</vt:lpstr>
      <vt:lpstr>ข้อสังเกต   งานส่วนใหญ่เป็นแผนที่จะทำ แต่ยังไม่ได้ทำ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Mini MERT</vt:lpstr>
      <vt:lpstr>ภารกิจหลัก การพัฒนาระบบบริการอุบัติเหตุ หัวข้อ ร้อยละของEMS, ERคุณภาพ </vt:lpstr>
      <vt:lpstr>Slide 44</vt:lpstr>
      <vt:lpstr>ER คุณภาพ</vt:lpstr>
      <vt:lpstr>ผลการวิเคราะห์จากข้อมูล IS  ตุลาคม  2555 – กันยายน 2556  ผู้ป่วยใน จำนวน Record = 1171 </vt:lpstr>
      <vt:lpstr>Slide 47</vt:lpstr>
      <vt:lpstr>ข้อเสนอ จากหน่วยรับตรวจ</vt:lpstr>
      <vt:lpstr>1. นโยบายพัฒนาระบบบริการผู้ป่วยอุบัติเหตุอย่างไร้รอยต่อ ที่แบ่งเป็น Zone สิงห์เหนือ เสือใต้ อยุธยากลาง และ เสนาซ้าย พี่ช่วยน้อง  2.การมีเครือข่ายบริการผู้ป่วยอุบัติเหตุและศัลยกรรม ทำให้มีเวทีแลกเปลี่ยนเรียนรู้ </vt:lpstr>
      <vt:lpstr>Slide 50</vt:lpstr>
      <vt:lpstr>Slide 51</vt:lpstr>
      <vt:lpstr>Slide 52</vt:lpstr>
      <vt:lpstr>สถานการณ์โรคหลอดเลือดหัวใจ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*  รับประทานผักหรือผลไม้รวมกัน &gt; 5 หน่วยมาตรฐานต่อวัน  ** มีการออกกำลังกายนานกว่า 30 นาที/ครั้ง สัปดาห์ละ 3 วันขึ้นไป ใน 30 วันที่ผ่านมา</vt:lpstr>
      <vt:lpstr>สรุปสถานการณ์โรคหัวใจขาดเลือด จ.พระนครศรีอยุธยา</vt:lpstr>
      <vt:lpstr>พฤติกรรมเสี่ยงต่อกลุ่มโรคไม่ติดต่อเรื้อรัง จ.ลพบุรี</vt:lpstr>
      <vt:lpstr>ผลลัพท์การดำเนินงาน</vt:lpstr>
      <vt:lpstr>มาตรการดำเนินการของจังหวัด</vt:lpstr>
      <vt:lpstr>มาตรการดำเนินการของจังหวัด (ต่อ)</vt:lpstr>
      <vt:lpstr>Slide 69</vt:lpstr>
      <vt:lpstr>กลุ่มผู้ป่วย เบาหวาน ความดันโลหิตสูง</vt:lpstr>
      <vt:lpstr>Slide 71</vt:lpstr>
      <vt:lpstr>Slide 72</vt:lpstr>
      <vt:lpstr>การประเมินโอกาสเสี่ยงต่อการเกิดโรคหัวใจและหลอดเลือด (CVD risk assessment)</vt:lpstr>
      <vt:lpstr>Slide 74</vt:lpstr>
      <vt:lpstr>Slide 75</vt:lpstr>
      <vt:lpstr>Slide 76</vt:lpstr>
      <vt:lpstr>สุขภาพดีเริ่มต้นที่นี่</vt:lpstr>
      <vt:lpstr>Slide 78</vt:lpstr>
      <vt:lpstr>Slide 79</vt:lpstr>
      <vt:lpstr>กลุ่มผู้สูงอายุ และผู้พิการ (60 ปีขึ้นไป)</vt:lpstr>
      <vt:lpstr>(115) อัตราการตายจากโรคหลอดเลือดสมองในผู้สูงอายุ           ไม่เกิน 170 ต่อ ประชากรแสนคน (ภายใน 5 ปี)</vt:lpstr>
      <vt:lpstr>Slide 82</vt:lpstr>
      <vt:lpstr>Slide 83</vt:lpstr>
      <vt:lpstr>Slide 84</vt:lpstr>
      <vt:lpstr>Slide 85</vt:lpstr>
      <vt:lpstr>อัตราการตายต่อแสนประชากรตามโรคที่เป็นสาเหตุการตาย จังหวัดพระนครศรีอยุธยา  ปี 2556</vt:lpstr>
      <vt:lpstr>โรคหลอดเลือดสมอง</vt:lpstr>
      <vt:lpstr> ตัวชี้วัดที่ 217.3 ร้อยละของผู้ป่วยโรคหลอดเลือดสมองตีบหรือ อุดตันที่ได้รับการดูแลอย่างเหมาะสมอย่างน้อย 1 วิธี  (ไม่น้อยกว่า ร้อยละ 80)</vt:lpstr>
      <vt:lpstr>ประเด็นติดตามต่อ </vt:lpstr>
      <vt:lpstr>(116) ผู้พิการทางการเคลื่อนไหว (ขาขาด) ได้รับ        บริกาครบถ้วน (ร้อยละ 100 ภายใน 3 ปี)</vt:lpstr>
      <vt:lpstr>Slide 91</vt:lpstr>
      <vt:lpstr>จำนวนขาเทียมและอุปกรณ์ประกอบที่บันทึกผ่านโปรแกรมฟื้นฟูสมรรถภาพทางการแพทย์ จ.พระนครศรีอยุธยา</vt:lpstr>
      <vt:lpstr>    ตัวชี้วัด 116 ผู้พิการทางการเคลื่อนไหว (ขาขาด)ได้รับบริการครบถ้วน  (ร้อยละ 100 ภายใน 3 ปี; ปี 2556 ร้อยละ80) จ.พระนครศรีอยุธยา </vt:lpstr>
      <vt:lpstr>การพัฒนาระบบบริการโรคหัวใจ</vt:lpstr>
      <vt:lpstr>การพัฒนาระบบบริการโรคหัวใจ  จ.พระนครศรีอยุธยา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Yok</dc:creator>
  <cp:lastModifiedBy>Yok</cp:lastModifiedBy>
  <cp:revision>175</cp:revision>
  <dcterms:created xsi:type="dcterms:W3CDTF">2014-02-03T19:41:11Z</dcterms:created>
  <dcterms:modified xsi:type="dcterms:W3CDTF">2014-02-27T05:43:10Z</dcterms:modified>
</cp:coreProperties>
</file>